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abbir_BD0006\Desktop\UK%20Hospital%20Data\Analysis\New%20folder\Final\Web%20App%20Data\Quadrant%20Data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abbir_BD0006\Desktop\UK%20Hospital%20Data\Analysis\New%20folder\Final\Web%20App%20Data\Quadrant%20Data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abbir_BD0006\Desktop\UK%20Hospital%20Data\Analysis\New%20folder\Final\Web%20App%20Data\Quadrant%20Data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How many SD away from Hospital &amp; National Average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'UK All Hospital Quadrant Data'!$G$1</c:f>
              <c:strCache>
                <c:ptCount val="1"/>
                <c:pt idx="0">
                  <c:v>SD away from National Average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088DD534-2EAE-4867-836D-584103F47B26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13CE-4DDD-B3F2-93673FE99690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29D0DCF3-1D87-49AC-BAE7-B089257C8A49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13CE-4DDD-B3F2-93673FE99690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0E01625C-4083-4062-86ED-915426CD9960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13CE-4DDD-B3F2-93673FE99690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CBBB55FE-7354-4693-82EA-4EBD218156EB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13CE-4DDD-B3F2-93673FE99690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79659CCB-5B4A-483C-88E4-AA36BAE310BD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13CE-4DDD-B3F2-93673FE99690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02E937E8-143D-429C-9AC9-306325C330C1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5-13CE-4DDD-B3F2-93673FE99690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E6F54D4A-08C6-459D-918A-07116EFB9969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6-13CE-4DDD-B3F2-93673FE99690}"/>
                </c:ext>
              </c:extLst>
            </c:dLbl>
            <c:dLbl>
              <c:idx val="7"/>
              <c:tx>
                <c:rich>
                  <a:bodyPr/>
                  <a:lstStyle/>
                  <a:p>
                    <a:fld id="{F303E39C-56EB-40AB-8EC5-D5154600A962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7-13CE-4DDD-B3F2-93673FE99690}"/>
                </c:ext>
              </c:extLst>
            </c:dLbl>
            <c:dLbl>
              <c:idx val="8"/>
              <c:tx>
                <c:rich>
                  <a:bodyPr/>
                  <a:lstStyle/>
                  <a:p>
                    <a:fld id="{7E731181-F8A1-4BD3-A4D7-C50FFF1AA483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8-13CE-4DDD-B3F2-93673FE99690}"/>
                </c:ext>
              </c:extLst>
            </c:dLbl>
            <c:dLbl>
              <c:idx val="9"/>
              <c:tx>
                <c:rich>
                  <a:bodyPr/>
                  <a:lstStyle/>
                  <a:p>
                    <a:fld id="{1CE7ABFC-9A56-4772-A7D7-2C38C5EDAB3C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9-13CE-4DDD-B3F2-93673FE99690}"/>
                </c:ext>
              </c:extLst>
            </c:dLbl>
            <c:dLbl>
              <c:idx val="10"/>
              <c:tx>
                <c:rich>
                  <a:bodyPr/>
                  <a:lstStyle/>
                  <a:p>
                    <a:fld id="{7FD05F92-8BE0-4EEE-914F-5CCB365AEE50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A-13CE-4DDD-B3F2-93673FE99690}"/>
                </c:ext>
              </c:extLst>
            </c:dLbl>
            <c:dLbl>
              <c:idx val="11"/>
              <c:tx>
                <c:rich>
                  <a:bodyPr/>
                  <a:lstStyle/>
                  <a:p>
                    <a:fld id="{C341D4C4-6807-4E53-8E85-A57CA4D0CBCE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B-13CE-4DDD-B3F2-93673FE99690}"/>
                </c:ext>
              </c:extLst>
            </c:dLbl>
            <c:dLbl>
              <c:idx val="12"/>
              <c:tx>
                <c:rich>
                  <a:bodyPr/>
                  <a:lstStyle/>
                  <a:p>
                    <a:fld id="{392A11BB-A5AD-4A4E-8036-6FB72E01082D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C-13CE-4DDD-B3F2-93673FE99690}"/>
                </c:ext>
              </c:extLst>
            </c:dLbl>
            <c:dLbl>
              <c:idx val="13"/>
              <c:tx>
                <c:rich>
                  <a:bodyPr/>
                  <a:lstStyle/>
                  <a:p>
                    <a:fld id="{DAA7A621-F5AC-4D6C-963E-491EF7BB25AD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D-13CE-4DDD-B3F2-93673FE9969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'UK All Hospital Quadrant Data'!$F$2:$F$1467</c:f>
              <c:numCache>
                <c:formatCode>General</c:formatCode>
                <c:ptCount val="14"/>
                <c:pt idx="0">
                  <c:v>-0.16</c:v>
                </c:pt>
                <c:pt idx="1">
                  <c:v>-0.28999999999999998</c:v>
                </c:pt>
                <c:pt idx="2">
                  <c:v>0.18</c:v>
                </c:pt>
                <c:pt idx="3">
                  <c:v>1.2</c:v>
                </c:pt>
                <c:pt idx="4">
                  <c:v>-1.22</c:v>
                </c:pt>
                <c:pt idx="5">
                  <c:v>1.46</c:v>
                </c:pt>
                <c:pt idx="6">
                  <c:v>-0.15</c:v>
                </c:pt>
                <c:pt idx="7">
                  <c:v>-0.26</c:v>
                </c:pt>
                <c:pt idx="8">
                  <c:v>1.21</c:v>
                </c:pt>
                <c:pt idx="9">
                  <c:v>-0.6</c:v>
                </c:pt>
                <c:pt idx="10">
                  <c:v>-0.84</c:v>
                </c:pt>
                <c:pt idx="11">
                  <c:v>1.43</c:v>
                </c:pt>
                <c:pt idx="12">
                  <c:v>0.98</c:v>
                </c:pt>
                <c:pt idx="13">
                  <c:v>0.05</c:v>
                </c:pt>
              </c:numCache>
            </c:numRef>
          </c:xVal>
          <c:yVal>
            <c:numRef>
              <c:f>'UK All Hospital Quadrant Data'!$G$2:$G$1467</c:f>
              <c:numCache>
                <c:formatCode>General</c:formatCode>
                <c:ptCount val="14"/>
                <c:pt idx="0">
                  <c:v>-0.39</c:v>
                </c:pt>
                <c:pt idx="1">
                  <c:v>-0.42</c:v>
                </c:pt>
                <c:pt idx="2">
                  <c:v>-0.28999999999999998</c:v>
                </c:pt>
                <c:pt idx="3">
                  <c:v>-0.76</c:v>
                </c:pt>
                <c:pt idx="4">
                  <c:v>0.34</c:v>
                </c:pt>
                <c:pt idx="5">
                  <c:v>-0.53</c:v>
                </c:pt>
                <c:pt idx="6">
                  <c:v>0.67</c:v>
                </c:pt>
                <c:pt idx="7">
                  <c:v>-0.53</c:v>
                </c:pt>
                <c:pt idx="8">
                  <c:v>-0.19</c:v>
                </c:pt>
                <c:pt idx="9">
                  <c:v>-0.25</c:v>
                </c:pt>
                <c:pt idx="10">
                  <c:v>0.33</c:v>
                </c:pt>
                <c:pt idx="11">
                  <c:v>-0.06</c:v>
                </c:pt>
                <c:pt idx="12">
                  <c:v>-0.01</c:v>
                </c:pt>
                <c:pt idx="13">
                  <c:v>-0.03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'UK All Hospital Quadrant Data'!$E$2:$E$1467</c15:f>
                <c15:dlblRangeCache>
                  <c:ptCount val="14"/>
                  <c:pt idx="0">
                    <c:v>M1</c:v>
                  </c:pt>
                  <c:pt idx="1">
                    <c:v>M2</c:v>
                  </c:pt>
                  <c:pt idx="2">
                    <c:v>M3</c:v>
                  </c:pt>
                  <c:pt idx="3">
                    <c:v>M4</c:v>
                  </c:pt>
                  <c:pt idx="4">
                    <c:v>M5</c:v>
                  </c:pt>
                  <c:pt idx="5">
                    <c:v>M6</c:v>
                  </c:pt>
                  <c:pt idx="6">
                    <c:v>M7</c:v>
                  </c:pt>
                  <c:pt idx="7">
                    <c:v>D1</c:v>
                  </c:pt>
                  <c:pt idx="8">
                    <c:v>D2</c:v>
                  </c:pt>
                  <c:pt idx="9">
                    <c:v>D3</c:v>
                  </c:pt>
                  <c:pt idx="10">
                    <c:v>D4</c:v>
                  </c:pt>
                  <c:pt idx="11">
                    <c:v>D5</c:v>
                  </c:pt>
                  <c:pt idx="12">
                    <c:v>D6</c:v>
                  </c:pt>
                  <c:pt idx="13">
                    <c:v>D7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E-13CE-4DDD-B3F2-93673FE99690}"/>
            </c:ext>
          </c:extLst>
        </c:ser>
        <c:dLbls>
          <c:dLblPos val="b"/>
          <c:showLegendKey val="0"/>
          <c:showVal val="1"/>
          <c:showCatName val="0"/>
          <c:showSerName val="0"/>
          <c:showPercent val="0"/>
          <c:showBubbleSize val="0"/>
        </c:dLbls>
        <c:axId val="1162398144"/>
        <c:axId val="1162400544"/>
      </c:scatterChart>
      <c:valAx>
        <c:axId val="1162398144"/>
        <c:scaling>
          <c:orientation val="minMax"/>
          <c:max val="5"/>
          <c:min val="-5"/>
        </c:scaling>
        <c:delete val="0"/>
        <c:axPos val="b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Hospital Avg</a:t>
                </a:r>
              </a:p>
            </c:rich>
          </c:tx>
          <c:layout>
            <c:manualLayout>
              <c:xMode val="edge"/>
              <c:yMode val="edge"/>
              <c:x val="0.4223975567901414"/>
              <c:y val="0.9578865558277105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400544"/>
        <c:crosses val="autoZero"/>
        <c:crossBetween val="midCat"/>
      </c:valAx>
      <c:valAx>
        <c:axId val="1162400544"/>
        <c:scaling>
          <c:orientation val="minMax"/>
          <c:max val="5"/>
          <c:min val="-5"/>
        </c:scaling>
        <c:delete val="0"/>
        <c:axPos val="l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National Avg</a:t>
                </a:r>
              </a:p>
            </c:rich>
          </c:tx>
          <c:layout>
            <c:manualLayout>
              <c:xMode val="edge"/>
              <c:yMode val="edge"/>
              <c:x val="1.1137072990662985E-2"/>
              <c:y val="0.407723910345090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3981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How many SD away from Hospital &amp; National Average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'UK All Hospital Quadrant Data'!$G$1</c:f>
              <c:strCache>
                <c:ptCount val="1"/>
                <c:pt idx="0">
                  <c:v>SD away from National Average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5B23D91B-EE22-450C-AB2E-0A201F82014D}" type="CELLRANGE">
                      <a:rPr lang="en-US"/>
                      <a:pPr/>
                      <a:t>[CELLRANGE]</a:t>
                    </a:fld>
                    <a:r>
                      <a:rPr lang="en-US" baseline="0"/>
                      <a:t>, </a:t>
                    </a:r>
                    <a:fld id="{35A53DDE-C9B9-4F58-BF43-B64976391638}" type="YVALUE">
                      <a:rPr lang="en-US" baseline="0"/>
                      <a:pPr/>
                      <a:t>[Y VALUE]</a:t>
                    </a:fld>
                    <a:endParaRPr lang="en-US" baseline="0"/>
                  </a:p>
                </c:rich>
              </c:tx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E994-471F-9C64-20056ECB8D8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'UK All Hospital Quadrant Data'!$F$2:$F$1467</c:f>
              <c:numCache>
                <c:formatCode>General</c:formatCode>
                <c:ptCount val="1"/>
                <c:pt idx="0">
                  <c:v>0.05</c:v>
                </c:pt>
              </c:numCache>
            </c:numRef>
          </c:xVal>
          <c:yVal>
            <c:numRef>
              <c:f>'UK All Hospital Quadrant Data'!$G$2:$G$1467</c:f>
              <c:numCache>
                <c:formatCode>General</c:formatCode>
                <c:ptCount val="1"/>
                <c:pt idx="0">
                  <c:v>-0.03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'UK All Hospital Quadrant Data'!$E$2:$E$1467</c15:f>
                <c15:dlblRangeCache>
                  <c:ptCount val="1"/>
                  <c:pt idx="0">
                    <c:v>D7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1-E994-471F-9C64-20056ECB8D86}"/>
            </c:ext>
          </c:extLst>
        </c:ser>
        <c:dLbls>
          <c:dLblPos val="b"/>
          <c:showLegendKey val="0"/>
          <c:showVal val="1"/>
          <c:showCatName val="0"/>
          <c:showSerName val="0"/>
          <c:showPercent val="0"/>
          <c:showBubbleSize val="0"/>
        </c:dLbls>
        <c:axId val="1162398144"/>
        <c:axId val="1162400544"/>
      </c:scatterChart>
      <c:valAx>
        <c:axId val="1162398144"/>
        <c:scaling>
          <c:orientation val="minMax"/>
          <c:max val="5"/>
          <c:min val="-5"/>
        </c:scaling>
        <c:delete val="0"/>
        <c:axPos val="b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Hospital Avg</a:t>
                </a:r>
              </a:p>
            </c:rich>
          </c:tx>
          <c:layout>
            <c:manualLayout>
              <c:xMode val="edge"/>
              <c:yMode val="edge"/>
              <c:x val="0.4223975567901414"/>
              <c:y val="0.9578865558277105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400544"/>
        <c:crosses val="autoZero"/>
        <c:crossBetween val="midCat"/>
      </c:valAx>
      <c:valAx>
        <c:axId val="1162400544"/>
        <c:scaling>
          <c:orientation val="minMax"/>
          <c:max val="5"/>
          <c:min val="-5"/>
        </c:scaling>
        <c:delete val="0"/>
        <c:axPos val="l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National Avg</a:t>
                </a:r>
              </a:p>
            </c:rich>
          </c:tx>
          <c:layout>
            <c:manualLayout>
              <c:xMode val="edge"/>
              <c:yMode val="edge"/>
              <c:x val="1.1137072990662985E-2"/>
              <c:y val="0.407723910345090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3981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How many SD away from Hospital &amp; National Average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'UK All Hospital Quadrant Data'!$G$1</c:f>
              <c:strCache>
                <c:ptCount val="1"/>
                <c:pt idx="0">
                  <c:v>SD away from National Average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D3D7B878-C037-46F3-BDBC-21FE8F153277}" type="CELLRANGE">
                      <a:rPr lang="en-US"/>
                      <a:pPr/>
                      <a:t>[CELLRANGE]</a:t>
                    </a:fld>
                    <a:r>
                      <a:rPr lang="en-US" baseline="0"/>
                      <a:t>, </a:t>
                    </a:r>
                    <a:fld id="{4A0EBB5F-B6C6-4D4B-AC05-BACF8AF26B5A}" type="YVALUE">
                      <a:rPr lang="en-US" baseline="0"/>
                      <a:pPr/>
                      <a:t>[Y VALUE]</a:t>
                    </a:fld>
                    <a:endParaRPr lang="en-US" baseline="0"/>
                  </a:p>
                </c:rich>
              </c:tx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01AF-49D6-9F02-730DF3066C9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'UK All Hospital Quadrant Data'!$F$2:$F$1467</c:f>
              <c:numCache>
                <c:formatCode>General</c:formatCode>
                <c:ptCount val="1"/>
                <c:pt idx="0">
                  <c:v>0.05</c:v>
                </c:pt>
              </c:numCache>
            </c:numRef>
          </c:xVal>
          <c:yVal>
            <c:numRef>
              <c:f>'UK All Hospital Quadrant Data'!$G$2:$G$1467</c:f>
              <c:numCache>
                <c:formatCode>General</c:formatCode>
                <c:ptCount val="1"/>
                <c:pt idx="0">
                  <c:v>-0.03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'UK All Hospital Quadrant Data'!$E$2:$E$1467</c15:f>
                <c15:dlblRangeCache>
                  <c:ptCount val="1"/>
                  <c:pt idx="0">
                    <c:v>D7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1-01AF-49D6-9F02-730DF3066C9E}"/>
            </c:ext>
          </c:extLst>
        </c:ser>
        <c:dLbls>
          <c:dLblPos val="b"/>
          <c:showLegendKey val="0"/>
          <c:showVal val="1"/>
          <c:showCatName val="0"/>
          <c:showSerName val="0"/>
          <c:showPercent val="0"/>
          <c:showBubbleSize val="0"/>
        </c:dLbls>
        <c:axId val="1162398144"/>
        <c:axId val="1162400544"/>
      </c:scatterChart>
      <c:valAx>
        <c:axId val="1162398144"/>
        <c:scaling>
          <c:orientation val="minMax"/>
          <c:max val="5"/>
          <c:min val="-5"/>
        </c:scaling>
        <c:delete val="0"/>
        <c:axPos val="b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Hospital Avg</a:t>
                </a:r>
              </a:p>
            </c:rich>
          </c:tx>
          <c:layout>
            <c:manualLayout>
              <c:xMode val="edge"/>
              <c:yMode val="edge"/>
              <c:x val="0.4223975567901414"/>
              <c:y val="0.9578865558277105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400544"/>
        <c:crosses val="autoZero"/>
        <c:crossBetween val="midCat"/>
      </c:valAx>
      <c:valAx>
        <c:axId val="1162400544"/>
        <c:scaling>
          <c:orientation val="minMax"/>
          <c:max val="5"/>
          <c:min val="-5"/>
        </c:scaling>
        <c:delete val="0"/>
        <c:axPos val="l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National Avg</a:t>
                </a:r>
              </a:p>
            </c:rich>
          </c:tx>
          <c:layout>
            <c:manualLayout>
              <c:xMode val="edge"/>
              <c:yMode val="edge"/>
              <c:x val="1.1137072990662985E-2"/>
              <c:y val="0.407723910345090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3981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How many SD away from Hospital &amp; National Average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'UK All Hospital Quadrant Data'!$G$1</c:f>
              <c:strCache>
                <c:ptCount val="1"/>
                <c:pt idx="0">
                  <c:v>SD away from National Average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E6007000-0379-471A-8920-064FBAAD71D1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8EA7-49E8-B8C2-F47584BFD04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'UK All Hospital Quadrant Data'!$F$2:$F$1467</c:f>
              <c:numCache>
                <c:formatCode>General</c:formatCode>
                <c:ptCount val="1"/>
                <c:pt idx="0">
                  <c:v>1.21</c:v>
                </c:pt>
              </c:numCache>
            </c:numRef>
          </c:xVal>
          <c:yVal>
            <c:numRef>
              <c:f>'UK All Hospital Quadrant Data'!$G$2:$G$1467</c:f>
              <c:numCache>
                <c:formatCode>General</c:formatCode>
                <c:ptCount val="1"/>
                <c:pt idx="0">
                  <c:v>-0.19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'UK All Hospital Quadrant Data'!$E$2:$E$1467</c15:f>
                <c15:dlblRangeCache>
                  <c:ptCount val="1"/>
                  <c:pt idx="0">
                    <c:v>D2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1-8EA7-49E8-B8C2-F47584BFD049}"/>
            </c:ext>
          </c:extLst>
        </c:ser>
        <c:dLbls>
          <c:dLblPos val="b"/>
          <c:showLegendKey val="0"/>
          <c:showVal val="1"/>
          <c:showCatName val="0"/>
          <c:showSerName val="0"/>
          <c:showPercent val="0"/>
          <c:showBubbleSize val="0"/>
        </c:dLbls>
        <c:axId val="1162398144"/>
        <c:axId val="1162400544"/>
      </c:scatterChart>
      <c:valAx>
        <c:axId val="1162398144"/>
        <c:scaling>
          <c:orientation val="minMax"/>
          <c:max val="5"/>
          <c:min val="-5"/>
        </c:scaling>
        <c:delete val="0"/>
        <c:axPos val="b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Hospital Avg</a:t>
                </a:r>
              </a:p>
            </c:rich>
          </c:tx>
          <c:layout>
            <c:manualLayout>
              <c:xMode val="edge"/>
              <c:yMode val="edge"/>
              <c:x val="0.4223975567901414"/>
              <c:y val="0.9578865558277105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400544"/>
        <c:crosses val="autoZero"/>
        <c:crossBetween val="midCat"/>
      </c:valAx>
      <c:valAx>
        <c:axId val="1162400544"/>
        <c:scaling>
          <c:orientation val="minMax"/>
          <c:max val="5"/>
          <c:min val="-5"/>
        </c:scaling>
        <c:delete val="0"/>
        <c:axPos val="l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National Avg</a:t>
                </a:r>
              </a:p>
            </c:rich>
          </c:tx>
          <c:layout>
            <c:manualLayout>
              <c:xMode val="edge"/>
              <c:yMode val="edge"/>
              <c:x val="1.1137072990662985E-2"/>
              <c:y val="0.407723910345090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3981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How many SD away from Hospital &amp; National Average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'UK All Hospital Quadrant Data'!$G$1</c:f>
              <c:strCache>
                <c:ptCount val="1"/>
                <c:pt idx="0">
                  <c:v>SD away from National Average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BEC52824-5D2F-4F5C-A4D4-08EF1A6A8FCF}" type="CELLRANGE">
                      <a:rPr lang="en-US"/>
                      <a:pPr/>
                      <a:t>[CELLRANGE]</a:t>
                    </a:fld>
                    <a:r>
                      <a:rPr lang="en-US" baseline="0"/>
                      <a:t>, </a:t>
                    </a:r>
                    <a:fld id="{56249015-056F-4ADF-9DEB-4664A2BD7D72}" type="YVALUE">
                      <a:rPr lang="en-US" baseline="0"/>
                      <a:pPr/>
                      <a:t>[Y VALUE]</a:t>
                    </a:fld>
                    <a:endParaRPr lang="en-US" baseline="0"/>
                  </a:p>
                </c:rich>
              </c:tx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85C8-45D7-A681-E6532D0405C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'UK All Hospital Quadrant Data'!$F$2:$F$1467</c:f>
              <c:numCache>
                <c:formatCode>General</c:formatCode>
                <c:ptCount val="1"/>
                <c:pt idx="0">
                  <c:v>0.05</c:v>
                </c:pt>
              </c:numCache>
            </c:numRef>
          </c:xVal>
          <c:yVal>
            <c:numRef>
              <c:f>'UK All Hospital Quadrant Data'!$G$2:$G$1467</c:f>
              <c:numCache>
                <c:formatCode>General</c:formatCode>
                <c:ptCount val="1"/>
                <c:pt idx="0">
                  <c:v>-0.03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'UK All Hospital Quadrant Data'!$E$2:$E$1467</c15:f>
                <c15:dlblRangeCache>
                  <c:ptCount val="1"/>
                  <c:pt idx="0">
                    <c:v>D7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1-85C8-45D7-A681-E6532D0405C1}"/>
            </c:ext>
          </c:extLst>
        </c:ser>
        <c:dLbls>
          <c:dLblPos val="b"/>
          <c:showLegendKey val="0"/>
          <c:showVal val="1"/>
          <c:showCatName val="0"/>
          <c:showSerName val="0"/>
          <c:showPercent val="0"/>
          <c:showBubbleSize val="0"/>
        </c:dLbls>
        <c:axId val="1162398144"/>
        <c:axId val="1162400544"/>
      </c:scatterChart>
      <c:valAx>
        <c:axId val="1162398144"/>
        <c:scaling>
          <c:orientation val="minMax"/>
          <c:max val="5"/>
          <c:min val="-5"/>
        </c:scaling>
        <c:delete val="0"/>
        <c:axPos val="b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Hospital Avg</a:t>
                </a:r>
              </a:p>
            </c:rich>
          </c:tx>
          <c:layout>
            <c:manualLayout>
              <c:xMode val="edge"/>
              <c:yMode val="edge"/>
              <c:x val="0.4223975567901414"/>
              <c:y val="0.9578865558277105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400544"/>
        <c:crosses val="autoZero"/>
        <c:crossBetween val="midCat"/>
      </c:valAx>
      <c:valAx>
        <c:axId val="1162400544"/>
        <c:scaling>
          <c:orientation val="minMax"/>
          <c:max val="5"/>
          <c:min val="-5"/>
        </c:scaling>
        <c:delete val="0"/>
        <c:axPos val="l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National Avg</a:t>
                </a:r>
              </a:p>
            </c:rich>
          </c:tx>
          <c:layout>
            <c:manualLayout>
              <c:xMode val="edge"/>
              <c:yMode val="edge"/>
              <c:x val="1.1137072990662985E-2"/>
              <c:y val="0.407723910345090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3981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How many SD away from Hospital &amp; National Average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'UK All Hospital Quadrant Data'!$G$1</c:f>
              <c:strCache>
                <c:ptCount val="1"/>
                <c:pt idx="0">
                  <c:v>SD away from National Average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585C276A-5831-4CA2-9B80-E0CC0CD1790E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D088-4F10-BF24-30345F90667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'UK All Hospital Quadrant Data'!$F$2:$F$1467</c:f>
              <c:numCache>
                <c:formatCode>General</c:formatCode>
                <c:ptCount val="1"/>
                <c:pt idx="0">
                  <c:v>-0.84</c:v>
                </c:pt>
              </c:numCache>
            </c:numRef>
          </c:xVal>
          <c:yVal>
            <c:numRef>
              <c:f>'UK All Hospital Quadrant Data'!$G$2:$G$1467</c:f>
              <c:numCache>
                <c:formatCode>General</c:formatCode>
                <c:ptCount val="1"/>
                <c:pt idx="0">
                  <c:v>0.33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'UK All Hospital Quadrant Data'!$E$2:$E$1467</c15:f>
                <c15:dlblRangeCache>
                  <c:ptCount val="1"/>
                  <c:pt idx="0">
                    <c:v>D4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1-D088-4F10-BF24-30345F906677}"/>
            </c:ext>
          </c:extLst>
        </c:ser>
        <c:dLbls>
          <c:dLblPos val="b"/>
          <c:showLegendKey val="0"/>
          <c:showVal val="1"/>
          <c:showCatName val="0"/>
          <c:showSerName val="0"/>
          <c:showPercent val="0"/>
          <c:showBubbleSize val="0"/>
        </c:dLbls>
        <c:axId val="1162398144"/>
        <c:axId val="1162400544"/>
      </c:scatterChart>
      <c:valAx>
        <c:axId val="1162398144"/>
        <c:scaling>
          <c:orientation val="minMax"/>
          <c:max val="5"/>
          <c:min val="-5"/>
        </c:scaling>
        <c:delete val="0"/>
        <c:axPos val="b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Hospital Avg</a:t>
                </a:r>
              </a:p>
            </c:rich>
          </c:tx>
          <c:layout>
            <c:manualLayout>
              <c:xMode val="edge"/>
              <c:yMode val="edge"/>
              <c:x val="0.4223975567901414"/>
              <c:y val="0.9578865558277105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400544"/>
        <c:crosses val="autoZero"/>
        <c:crossBetween val="midCat"/>
      </c:valAx>
      <c:valAx>
        <c:axId val="1162400544"/>
        <c:scaling>
          <c:orientation val="minMax"/>
          <c:max val="5"/>
          <c:min val="-5"/>
        </c:scaling>
        <c:delete val="0"/>
        <c:axPos val="l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National Avg</a:t>
                </a:r>
              </a:p>
            </c:rich>
          </c:tx>
          <c:layout>
            <c:manualLayout>
              <c:xMode val="edge"/>
              <c:yMode val="edge"/>
              <c:x val="1.1137072990662985E-2"/>
              <c:y val="0.407723910345090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3981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How many SD away from Hospital &amp; National Average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'UK All Hospital Quadrant Data'!$G$1</c:f>
              <c:strCache>
                <c:ptCount val="1"/>
                <c:pt idx="0">
                  <c:v>SD away from National Average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F7FED4EB-423A-42C9-8C15-06E584ACD0AB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8463-4034-B4E3-1DCC89413C2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'UK All Hospital Quadrant Data'!$F$2:$F$1467</c:f>
              <c:numCache>
                <c:formatCode>General</c:formatCode>
                <c:ptCount val="1"/>
                <c:pt idx="0">
                  <c:v>1.43</c:v>
                </c:pt>
              </c:numCache>
            </c:numRef>
          </c:xVal>
          <c:yVal>
            <c:numRef>
              <c:f>'UK All Hospital Quadrant Data'!$G$2:$G$1467</c:f>
              <c:numCache>
                <c:formatCode>General</c:formatCode>
                <c:ptCount val="1"/>
                <c:pt idx="0">
                  <c:v>-0.06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'UK All Hospital Quadrant Data'!$E$2:$E$1467</c15:f>
                <c15:dlblRangeCache>
                  <c:ptCount val="1"/>
                  <c:pt idx="0">
                    <c:v>D5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1-8463-4034-B4E3-1DCC89413C26}"/>
            </c:ext>
          </c:extLst>
        </c:ser>
        <c:dLbls>
          <c:dLblPos val="b"/>
          <c:showLegendKey val="0"/>
          <c:showVal val="1"/>
          <c:showCatName val="0"/>
          <c:showSerName val="0"/>
          <c:showPercent val="0"/>
          <c:showBubbleSize val="0"/>
        </c:dLbls>
        <c:axId val="1162398144"/>
        <c:axId val="1162400544"/>
      </c:scatterChart>
      <c:valAx>
        <c:axId val="1162398144"/>
        <c:scaling>
          <c:orientation val="minMax"/>
          <c:max val="5"/>
          <c:min val="-5"/>
        </c:scaling>
        <c:delete val="0"/>
        <c:axPos val="b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Hospital Avg</a:t>
                </a:r>
              </a:p>
            </c:rich>
          </c:tx>
          <c:layout>
            <c:manualLayout>
              <c:xMode val="edge"/>
              <c:yMode val="edge"/>
              <c:x val="0.4223975567901414"/>
              <c:y val="0.9578865558277105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400544"/>
        <c:crosses val="autoZero"/>
        <c:crossBetween val="midCat"/>
      </c:valAx>
      <c:valAx>
        <c:axId val="1162400544"/>
        <c:scaling>
          <c:orientation val="minMax"/>
          <c:max val="5"/>
          <c:min val="-5"/>
        </c:scaling>
        <c:delete val="0"/>
        <c:axPos val="l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National Avg</a:t>
                </a:r>
              </a:p>
            </c:rich>
          </c:tx>
          <c:layout>
            <c:manualLayout>
              <c:xMode val="edge"/>
              <c:yMode val="edge"/>
              <c:x val="1.1137072990662985E-2"/>
              <c:y val="0.407723910345090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3981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How many SD away from Hospital &amp; National Average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'UK All Hospital Quadrant Data'!$G$1</c:f>
              <c:strCache>
                <c:ptCount val="1"/>
                <c:pt idx="0">
                  <c:v>SD away from National Average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D14EC45B-E622-4831-A36E-A738B0A30FF2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7B49-47E8-9DCB-40AFCD80C61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'UK All Hospital Quadrant Data'!$F$2:$F$1467</c:f>
              <c:numCache>
                <c:formatCode>General</c:formatCode>
                <c:ptCount val="1"/>
                <c:pt idx="0">
                  <c:v>0.98</c:v>
                </c:pt>
              </c:numCache>
            </c:numRef>
          </c:xVal>
          <c:yVal>
            <c:numRef>
              <c:f>'UK All Hospital Quadrant Data'!$G$2:$G$1467</c:f>
              <c:numCache>
                <c:formatCode>General</c:formatCode>
                <c:ptCount val="1"/>
                <c:pt idx="0">
                  <c:v>-0.01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'UK All Hospital Quadrant Data'!$E$2:$E$1467</c15:f>
                <c15:dlblRangeCache>
                  <c:ptCount val="1"/>
                  <c:pt idx="0">
                    <c:v>D6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1-7B49-47E8-9DCB-40AFCD80C618}"/>
            </c:ext>
          </c:extLst>
        </c:ser>
        <c:dLbls>
          <c:dLblPos val="b"/>
          <c:showLegendKey val="0"/>
          <c:showVal val="1"/>
          <c:showCatName val="0"/>
          <c:showSerName val="0"/>
          <c:showPercent val="0"/>
          <c:showBubbleSize val="0"/>
        </c:dLbls>
        <c:axId val="1162398144"/>
        <c:axId val="1162400544"/>
      </c:scatterChart>
      <c:valAx>
        <c:axId val="1162398144"/>
        <c:scaling>
          <c:orientation val="minMax"/>
          <c:max val="5"/>
          <c:min val="-5"/>
        </c:scaling>
        <c:delete val="0"/>
        <c:axPos val="b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Hospital Avg</a:t>
                </a:r>
              </a:p>
            </c:rich>
          </c:tx>
          <c:layout>
            <c:manualLayout>
              <c:xMode val="edge"/>
              <c:yMode val="edge"/>
              <c:x val="0.4223975567901414"/>
              <c:y val="0.9578865558277105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400544"/>
        <c:crosses val="autoZero"/>
        <c:crossBetween val="midCat"/>
      </c:valAx>
      <c:valAx>
        <c:axId val="1162400544"/>
        <c:scaling>
          <c:orientation val="minMax"/>
          <c:max val="5"/>
          <c:min val="-5"/>
        </c:scaling>
        <c:delete val="0"/>
        <c:axPos val="l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National Avg</a:t>
                </a:r>
              </a:p>
            </c:rich>
          </c:tx>
          <c:layout>
            <c:manualLayout>
              <c:xMode val="edge"/>
              <c:yMode val="edge"/>
              <c:x val="1.1137072990662985E-2"/>
              <c:y val="0.407723910345090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3981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How many SD away from Hospital &amp; National Average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'UK All Hospital Quadrant Data'!$G$1</c:f>
              <c:strCache>
                <c:ptCount val="1"/>
                <c:pt idx="0">
                  <c:v>SD away from National Average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0AB8A074-A812-4EFB-B1B4-01521FDDD4B9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5C2B-4A7E-87D7-56EDFEB4274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'UK All Hospital Quadrant Data'!$F$2:$F$1467</c:f>
              <c:numCache>
                <c:formatCode>General</c:formatCode>
                <c:ptCount val="1"/>
                <c:pt idx="0">
                  <c:v>0.05</c:v>
                </c:pt>
              </c:numCache>
            </c:numRef>
          </c:xVal>
          <c:yVal>
            <c:numRef>
              <c:f>'UK All Hospital Quadrant Data'!$G$2:$G$1467</c:f>
              <c:numCache>
                <c:formatCode>General</c:formatCode>
                <c:ptCount val="1"/>
                <c:pt idx="0">
                  <c:v>-0.03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'UK All Hospital Quadrant Data'!$E$2:$E$1467</c15:f>
                <c15:dlblRangeCache>
                  <c:ptCount val="1"/>
                  <c:pt idx="0">
                    <c:v>D7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1-5C2B-4A7E-87D7-56EDFEB4274D}"/>
            </c:ext>
          </c:extLst>
        </c:ser>
        <c:dLbls>
          <c:dLblPos val="b"/>
          <c:showLegendKey val="0"/>
          <c:showVal val="1"/>
          <c:showCatName val="0"/>
          <c:showSerName val="0"/>
          <c:showPercent val="0"/>
          <c:showBubbleSize val="0"/>
        </c:dLbls>
        <c:axId val="1162398144"/>
        <c:axId val="1162400544"/>
      </c:scatterChart>
      <c:valAx>
        <c:axId val="1162398144"/>
        <c:scaling>
          <c:orientation val="minMax"/>
          <c:max val="5"/>
          <c:min val="-5"/>
        </c:scaling>
        <c:delete val="0"/>
        <c:axPos val="b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Hospital Avg</a:t>
                </a:r>
              </a:p>
            </c:rich>
          </c:tx>
          <c:layout>
            <c:manualLayout>
              <c:xMode val="edge"/>
              <c:yMode val="edge"/>
              <c:x val="0.4223975567901414"/>
              <c:y val="0.9578865558277105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400544"/>
        <c:crosses val="autoZero"/>
        <c:crossBetween val="midCat"/>
      </c:valAx>
      <c:valAx>
        <c:axId val="1162400544"/>
        <c:scaling>
          <c:orientation val="minMax"/>
          <c:max val="5"/>
          <c:min val="-5"/>
        </c:scaling>
        <c:delete val="0"/>
        <c:axPos val="l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National Avg</a:t>
                </a:r>
              </a:p>
            </c:rich>
          </c:tx>
          <c:layout>
            <c:manualLayout>
              <c:xMode val="edge"/>
              <c:yMode val="edge"/>
              <c:x val="1.1137072990662985E-2"/>
              <c:y val="0.407723910345090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3981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How many SD away from Hospital &amp; National Average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'UK All Hospital Quadrant Data'!$G$1</c:f>
              <c:strCache>
                <c:ptCount val="1"/>
                <c:pt idx="0">
                  <c:v>SD away from National Average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AD32C81B-E39F-498D-B0AD-C51C3054535F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86E3-4F43-897F-CF75FE5A832C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3090F18F-E5A5-410B-9D42-481755EA4854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86E3-4F43-897F-CF75FE5A832C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46686247-73A8-4BCA-B5DE-3231418A0FAA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86E3-4F43-897F-CF75FE5A832C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882C5070-1B7B-4F83-8371-23E440AB6292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86E3-4F43-897F-CF75FE5A832C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1C4393D0-52C1-45EA-B527-02031C4AE56B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86E3-4F43-897F-CF75FE5A832C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280ECC63-963A-413E-B1F8-622AEF959F2E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5-86E3-4F43-897F-CF75FE5A832C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384B51D2-4138-4025-8BFF-54EFFE233E46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6-86E3-4F43-897F-CF75FE5A832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'UK All Hospital Quadrant Data'!$F$2:$F$1467</c:f>
              <c:numCache>
                <c:formatCode>General</c:formatCode>
                <c:ptCount val="7"/>
                <c:pt idx="0">
                  <c:v>-0.26</c:v>
                </c:pt>
                <c:pt idx="1">
                  <c:v>1.21</c:v>
                </c:pt>
                <c:pt idx="2">
                  <c:v>-0.6</c:v>
                </c:pt>
                <c:pt idx="3">
                  <c:v>-0.84</c:v>
                </c:pt>
                <c:pt idx="4">
                  <c:v>1.43</c:v>
                </c:pt>
                <c:pt idx="5">
                  <c:v>0.98</c:v>
                </c:pt>
                <c:pt idx="6">
                  <c:v>0.05</c:v>
                </c:pt>
              </c:numCache>
            </c:numRef>
          </c:xVal>
          <c:yVal>
            <c:numRef>
              <c:f>'UK All Hospital Quadrant Data'!$G$2:$G$1467</c:f>
              <c:numCache>
                <c:formatCode>General</c:formatCode>
                <c:ptCount val="7"/>
                <c:pt idx="0">
                  <c:v>-0.53</c:v>
                </c:pt>
                <c:pt idx="1">
                  <c:v>-0.19</c:v>
                </c:pt>
                <c:pt idx="2">
                  <c:v>-0.25</c:v>
                </c:pt>
                <c:pt idx="3">
                  <c:v>0.33</c:v>
                </c:pt>
                <c:pt idx="4">
                  <c:v>-0.06</c:v>
                </c:pt>
                <c:pt idx="5">
                  <c:v>-0.01</c:v>
                </c:pt>
                <c:pt idx="6">
                  <c:v>-0.03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'UK All Hospital Quadrant Data'!$E$2:$E$1467</c15:f>
                <c15:dlblRangeCache>
                  <c:ptCount val="7"/>
                  <c:pt idx="0">
                    <c:v>D1</c:v>
                  </c:pt>
                  <c:pt idx="1">
                    <c:v>D2</c:v>
                  </c:pt>
                  <c:pt idx="2">
                    <c:v>D3</c:v>
                  </c:pt>
                  <c:pt idx="3">
                    <c:v>D4</c:v>
                  </c:pt>
                  <c:pt idx="4">
                    <c:v>D5</c:v>
                  </c:pt>
                  <c:pt idx="5">
                    <c:v>D6</c:v>
                  </c:pt>
                  <c:pt idx="6">
                    <c:v>D7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7-86E3-4F43-897F-CF75FE5A832C}"/>
            </c:ext>
          </c:extLst>
        </c:ser>
        <c:dLbls>
          <c:dLblPos val="b"/>
          <c:showLegendKey val="0"/>
          <c:showVal val="1"/>
          <c:showCatName val="0"/>
          <c:showSerName val="0"/>
          <c:showPercent val="0"/>
          <c:showBubbleSize val="0"/>
        </c:dLbls>
        <c:axId val="1162398144"/>
        <c:axId val="1162400544"/>
      </c:scatterChart>
      <c:valAx>
        <c:axId val="1162398144"/>
        <c:scaling>
          <c:orientation val="minMax"/>
          <c:max val="5"/>
          <c:min val="-5"/>
        </c:scaling>
        <c:delete val="0"/>
        <c:axPos val="b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Hospital Avg</a:t>
                </a:r>
              </a:p>
            </c:rich>
          </c:tx>
          <c:layout>
            <c:manualLayout>
              <c:xMode val="edge"/>
              <c:yMode val="edge"/>
              <c:x val="0.4223975567901414"/>
              <c:y val="0.9578865558277105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400544"/>
        <c:crosses val="autoZero"/>
        <c:crossBetween val="midCat"/>
      </c:valAx>
      <c:valAx>
        <c:axId val="1162400544"/>
        <c:scaling>
          <c:orientation val="minMax"/>
          <c:max val="5"/>
          <c:min val="-5"/>
        </c:scaling>
        <c:delete val="0"/>
        <c:axPos val="l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National Avg</a:t>
                </a:r>
              </a:p>
            </c:rich>
          </c:tx>
          <c:layout>
            <c:manualLayout>
              <c:xMode val="edge"/>
              <c:yMode val="edge"/>
              <c:x val="1.1137072990662985E-2"/>
              <c:y val="0.407723910345090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3981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How many SD away from Hospital &amp; National Average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'UK All Hospital Quadrant Data'!$G$1</c:f>
              <c:strCache>
                <c:ptCount val="1"/>
                <c:pt idx="0">
                  <c:v>SD away from National Average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BE845FCD-607C-4AA6-B2C2-9221BAFEBC77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FA9A-4D3A-A046-9A196BAB8BB1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64311B33-484B-4E18-A631-77A429D8A5F6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FA9A-4D3A-A046-9A196BAB8BB1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7BA313D5-EE2F-473C-A509-67797945D912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FA9A-4D3A-A046-9A196BAB8BB1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A88F8DCC-B4D9-4683-89EA-B8AABBA329A2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FA9A-4D3A-A046-9A196BAB8BB1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4FEE658E-89E0-436C-A31C-62A273CA2A9F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FA9A-4D3A-A046-9A196BAB8BB1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188A7BD5-18B0-44CC-874B-09DFC0BB2483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5-FA9A-4D3A-A046-9A196BAB8BB1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9A7A0F21-41FF-413B-83D4-84862C862529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6-FA9A-4D3A-A046-9A196BAB8BB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'UK All Hospital Quadrant Data'!$F$2:$F$1467</c:f>
              <c:numCache>
                <c:formatCode>General</c:formatCode>
                <c:ptCount val="7"/>
                <c:pt idx="0">
                  <c:v>-0.16</c:v>
                </c:pt>
                <c:pt idx="1">
                  <c:v>-0.28999999999999998</c:v>
                </c:pt>
                <c:pt idx="2">
                  <c:v>0.18</c:v>
                </c:pt>
                <c:pt idx="3">
                  <c:v>1.2</c:v>
                </c:pt>
                <c:pt idx="4">
                  <c:v>-1.22</c:v>
                </c:pt>
                <c:pt idx="5">
                  <c:v>1.46</c:v>
                </c:pt>
                <c:pt idx="6">
                  <c:v>-0.15</c:v>
                </c:pt>
              </c:numCache>
            </c:numRef>
          </c:xVal>
          <c:yVal>
            <c:numRef>
              <c:f>'UK All Hospital Quadrant Data'!$G$2:$G$1467</c:f>
              <c:numCache>
                <c:formatCode>General</c:formatCode>
                <c:ptCount val="7"/>
                <c:pt idx="0">
                  <c:v>-0.39</c:v>
                </c:pt>
                <c:pt idx="1">
                  <c:v>-0.42</c:v>
                </c:pt>
                <c:pt idx="2">
                  <c:v>-0.28999999999999998</c:v>
                </c:pt>
                <c:pt idx="3">
                  <c:v>-0.76</c:v>
                </c:pt>
                <c:pt idx="4">
                  <c:v>0.34</c:v>
                </c:pt>
                <c:pt idx="5">
                  <c:v>-0.53</c:v>
                </c:pt>
                <c:pt idx="6">
                  <c:v>0.67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'UK All Hospital Quadrant Data'!$E$2:$E$1467</c15:f>
                <c15:dlblRangeCache>
                  <c:ptCount val="7"/>
                  <c:pt idx="0">
                    <c:v>M1</c:v>
                  </c:pt>
                  <c:pt idx="1">
                    <c:v>M2</c:v>
                  </c:pt>
                  <c:pt idx="2">
                    <c:v>M3</c:v>
                  </c:pt>
                  <c:pt idx="3">
                    <c:v>M4</c:v>
                  </c:pt>
                  <c:pt idx="4">
                    <c:v>M5</c:v>
                  </c:pt>
                  <c:pt idx="5">
                    <c:v>M6</c:v>
                  </c:pt>
                  <c:pt idx="6">
                    <c:v>M7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7-FA9A-4D3A-A046-9A196BAB8BB1}"/>
            </c:ext>
          </c:extLst>
        </c:ser>
        <c:dLbls>
          <c:dLblPos val="b"/>
          <c:showLegendKey val="0"/>
          <c:showVal val="1"/>
          <c:showCatName val="0"/>
          <c:showSerName val="0"/>
          <c:showPercent val="0"/>
          <c:showBubbleSize val="0"/>
        </c:dLbls>
        <c:axId val="1162398144"/>
        <c:axId val="1162400544"/>
      </c:scatterChart>
      <c:valAx>
        <c:axId val="1162398144"/>
        <c:scaling>
          <c:orientation val="minMax"/>
          <c:max val="5"/>
          <c:min val="-5"/>
        </c:scaling>
        <c:delete val="0"/>
        <c:axPos val="b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Hospital Avg</a:t>
                </a:r>
              </a:p>
            </c:rich>
          </c:tx>
          <c:layout>
            <c:manualLayout>
              <c:xMode val="edge"/>
              <c:yMode val="edge"/>
              <c:x val="0.4223975567901414"/>
              <c:y val="0.9578865558277105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400544"/>
        <c:crosses val="autoZero"/>
        <c:crossBetween val="midCat"/>
      </c:valAx>
      <c:valAx>
        <c:axId val="1162400544"/>
        <c:scaling>
          <c:orientation val="minMax"/>
          <c:max val="5"/>
          <c:min val="-5"/>
        </c:scaling>
        <c:delete val="0"/>
        <c:axPos val="l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National Avg</a:t>
                </a:r>
              </a:p>
            </c:rich>
          </c:tx>
          <c:layout>
            <c:manualLayout>
              <c:xMode val="edge"/>
              <c:yMode val="edge"/>
              <c:x val="1.1137072990662985E-2"/>
              <c:y val="0.407723910345090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3981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How many SD away from Hospital &amp; National Average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'UK All Hospital Quadrant Data'!$G$1</c:f>
              <c:strCache>
                <c:ptCount val="1"/>
                <c:pt idx="0">
                  <c:v>SD away from National Average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1688FFF0-E04E-4056-861E-EC0BDD29823E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9B9A-4A93-AF0A-85AF71C4DA6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'UK All Hospital Quadrant Data'!$F$2:$F$1467</c:f>
              <c:numCache>
                <c:formatCode>General</c:formatCode>
                <c:ptCount val="1"/>
                <c:pt idx="0">
                  <c:v>-0.16</c:v>
                </c:pt>
              </c:numCache>
            </c:numRef>
          </c:xVal>
          <c:yVal>
            <c:numRef>
              <c:f>'UK All Hospital Quadrant Data'!$G$2:$G$1467</c:f>
              <c:numCache>
                <c:formatCode>General</c:formatCode>
                <c:ptCount val="1"/>
                <c:pt idx="0">
                  <c:v>-0.39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'UK All Hospital Quadrant Data'!$E$2:$E$1467</c15:f>
                <c15:dlblRangeCache>
                  <c:ptCount val="1"/>
                  <c:pt idx="0">
                    <c:v>M1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1-9B9A-4A93-AF0A-85AF71C4DA68}"/>
            </c:ext>
          </c:extLst>
        </c:ser>
        <c:dLbls>
          <c:dLblPos val="b"/>
          <c:showLegendKey val="0"/>
          <c:showVal val="1"/>
          <c:showCatName val="0"/>
          <c:showSerName val="0"/>
          <c:showPercent val="0"/>
          <c:showBubbleSize val="0"/>
        </c:dLbls>
        <c:axId val="1162398144"/>
        <c:axId val="1162400544"/>
      </c:scatterChart>
      <c:valAx>
        <c:axId val="1162398144"/>
        <c:scaling>
          <c:orientation val="minMax"/>
          <c:max val="5"/>
          <c:min val="-5"/>
        </c:scaling>
        <c:delete val="0"/>
        <c:axPos val="b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Hospital Avg</a:t>
                </a:r>
              </a:p>
            </c:rich>
          </c:tx>
          <c:layout>
            <c:manualLayout>
              <c:xMode val="edge"/>
              <c:yMode val="edge"/>
              <c:x val="0.4223975567901414"/>
              <c:y val="0.9578865558277105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400544"/>
        <c:crosses val="autoZero"/>
        <c:crossBetween val="midCat"/>
      </c:valAx>
      <c:valAx>
        <c:axId val="1162400544"/>
        <c:scaling>
          <c:orientation val="minMax"/>
          <c:max val="5"/>
          <c:min val="-5"/>
        </c:scaling>
        <c:delete val="0"/>
        <c:axPos val="l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National Avg</a:t>
                </a:r>
              </a:p>
            </c:rich>
          </c:tx>
          <c:layout>
            <c:manualLayout>
              <c:xMode val="edge"/>
              <c:yMode val="edge"/>
              <c:x val="1.1137072990662985E-2"/>
              <c:y val="0.407723910345090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3981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How many SD away from Hospital &amp; National Average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'UK All Hospital Quadrant Data'!$G$1</c:f>
              <c:strCache>
                <c:ptCount val="1"/>
                <c:pt idx="0">
                  <c:v>SD away from National Average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768B5D1B-C9D3-4955-92E3-99DF31F0E4D0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A23A-4455-9C0A-E062FD1AA1B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'UK All Hospital Quadrant Data'!$F$2:$F$1467</c:f>
              <c:numCache>
                <c:formatCode>General</c:formatCode>
                <c:ptCount val="1"/>
                <c:pt idx="0">
                  <c:v>-0.28999999999999998</c:v>
                </c:pt>
              </c:numCache>
            </c:numRef>
          </c:xVal>
          <c:yVal>
            <c:numRef>
              <c:f>'UK All Hospital Quadrant Data'!$G$2:$G$1467</c:f>
              <c:numCache>
                <c:formatCode>General</c:formatCode>
                <c:ptCount val="1"/>
                <c:pt idx="0">
                  <c:v>-0.42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'UK All Hospital Quadrant Data'!$E$2:$E$1467</c15:f>
                <c15:dlblRangeCache>
                  <c:ptCount val="1"/>
                  <c:pt idx="0">
                    <c:v>M2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1-A23A-4455-9C0A-E062FD1AA1BF}"/>
            </c:ext>
          </c:extLst>
        </c:ser>
        <c:dLbls>
          <c:dLblPos val="b"/>
          <c:showLegendKey val="0"/>
          <c:showVal val="1"/>
          <c:showCatName val="0"/>
          <c:showSerName val="0"/>
          <c:showPercent val="0"/>
          <c:showBubbleSize val="0"/>
        </c:dLbls>
        <c:axId val="1162398144"/>
        <c:axId val="1162400544"/>
      </c:scatterChart>
      <c:valAx>
        <c:axId val="1162398144"/>
        <c:scaling>
          <c:orientation val="minMax"/>
          <c:max val="5"/>
          <c:min val="-5"/>
        </c:scaling>
        <c:delete val="0"/>
        <c:axPos val="b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Hospital Avg</a:t>
                </a:r>
              </a:p>
            </c:rich>
          </c:tx>
          <c:layout>
            <c:manualLayout>
              <c:xMode val="edge"/>
              <c:yMode val="edge"/>
              <c:x val="0.4223975567901414"/>
              <c:y val="0.9578865558277105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400544"/>
        <c:crosses val="autoZero"/>
        <c:crossBetween val="midCat"/>
      </c:valAx>
      <c:valAx>
        <c:axId val="1162400544"/>
        <c:scaling>
          <c:orientation val="minMax"/>
          <c:max val="5"/>
          <c:min val="-5"/>
        </c:scaling>
        <c:delete val="0"/>
        <c:axPos val="l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National Avg</a:t>
                </a:r>
              </a:p>
            </c:rich>
          </c:tx>
          <c:layout>
            <c:manualLayout>
              <c:xMode val="edge"/>
              <c:yMode val="edge"/>
              <c:x val="1.1137072990662985E-2"/>
              <c:y val="0.407723910345090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3981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How many SD away from Hospital &amp; National Average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'UK All Hospital Quadrant Data'!$G$1</c:f>
              <c:strCache>
                <c:ptCount val="1"/>
                <c:pt idx="0">
                  <c:v>SD away from National Average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F68E2F44-9472-4C8A-96EB-0962DD8EEA64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CB89-40D4-AF32-3E5D8582D7D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'UK All Hospital Quadrant Data'!$F$2:$F$1467</c:f>
              <c:numCache>
                <c:formatCode>General</c:formatCode>
                <c:ptCount val="1"/>
                <c:pt idx="0">
                  <c:v>0.18</c:v>
                </c:pt>
              </c:numCache>
            </c:numRef>
          </c:xVal>
          <c:yVal>
            <c:numRef>
              <c:f>'UK All Hospital Quadrant Data'!$G$2:$G$1467</c:f>
              <c:numCache>
                <c:formatCode>General</c:formatCode>
                <c:ptCount val="1"/>
                <c:pt idx="0">
                  <c:v>-0.28999999999999998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'UK All Hospital Quadrant Data'!$E$2:$E$1467</c15:f>
                <c15:dlblRangeCache>
                  <c:ptCount val="1"/>
                  <c:pt idx="0">
                    <c:v>M3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1-CB89-40D4-AF32-3E5D8582D7D1}"/>
            </c:ext>
          </c:extLst>
        </c:ser>
        <c:dLbls>
          <c:dLblPos val="b"/>
          <c:showLegendKey val="0"/>
          <c:showVal val="1"/>
          <c:showCatName val="0"/>
          <c:showSerName val="0"/>
          <c:showPercent val="0"/>
          <c:showBubbleSize val="0"/>
        </c:dLbls>
        <c:axId val="1162398144"/>
        <c:axId val="1162400544"/>
      </c:scatterChart>
      <c:valAx>
        <c:axId val="1162398144"/>
        <c:scaling>
          <c:orientation val="minMax"/>
          <c:max val="5"/>
          <c:min val="-5"/>
        </c:scaling>
        <c:delete val="0"/>
        <c:axPos val="b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Hospital Avg</a:t>
                </a:r>
              </a:p>
            </c:rich>
          </c:tx>
          <c:layout>
            <c:manualLayout>
              <c:xMode val="edge"/>
              <c:yMode val="edge"/>
              <c:x val="0.4223975567901414"/>
              <c:y val="0.9578865558277105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400544"/>
        <c:crosses val="autoZero"/>
        <c:crossBetween val="midCat"/>
      </c:valAx>
      <c:valAx>
        <c:axId val="1162400544"/>
        <c:scaling>
          <c:orientation val="minMax"/>
          <c:max val="5"/>
          <c:min val="-5"/>
        </c:scaling>
        <c:delete val="0"/>
        <c:axPos val="l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National Avg</a:t>
                </a:r>
              </a:p>
            </c:rich>
          </c:tx>
          <c:layout>
            <c:manualLayout>
              <c:xMode val="edge"/>
              <c:yMode val="edge"/>
              <c:x val="1.1137072990662985E-2"/>
              <c:y val="0.407723910345090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3981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How many SD away from Hospital &amp; National Average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'UK All Hospital Quadrant Data'!$G$1</c:f>
              <c:strCache>
                <c:ptCount val="1"/>
                <c:pt idx="0">
                  <c:v>SD away from National Average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069A9908-15CD-460C-86ED-D017B175585B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C104-4896-B310-2278C7BC149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'UK All Hospital Quadrant Data'!$F$2:$F$1467</c:f>
              <c:numCache>
                <c:formatCode>General</c:formatCode>
                <c:ptCount val="1"/>
                <c:pt idx="0">
                  <c:v>1.2</c:v>
                </c:pt>
              </c:numCache>
            </c:numRef>
          </c:xVal>
          <c:yVal>
            <c:numRef>
              <c:f>'UK All Hospital Quadrant Data'!$G$2:$G$1467</c:f>
              <c:numCache>
                <c:formatCode>General</c:formatCode>
                <c:ptCount val="1"/>
                <c:pt idx="0">
                  <c:v>-0.76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'UK All Hospital Quadrant Data'!$E$2:$E$1467</c15:f>
                <c15:dlblRangeCache>
                  <c:ptCount val="1"/>
                  <c:pt idx="0">
                    <c:v>M4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1-C104-4896-B310-2278C7BC149C}"/>
            </c:ext>
          </c:extLst>
        </c:ser>
        <c:dLbls>
          <c:dLblPos val="b"/>
          <c:showLegendKey val="0"/>
          <c:showVal val="1"/>
          <c:showCatName val="0"/>
          <c:showSerName val="0"/>
          <c:showPercent val="0"/>
          <c:showBubbleSize val="0"/>
        </c:dLbls>
        <c:axId val="1162398144"/>
        <c:axId val="1162400544"/>
      </c:scatterChart>
      <c:valAx>
        <c:axId val="1162398144"/>
        <c:scaling>
          <c:orientation val="minMax"/>
          <c:max val="5"/>
          <c:min val="-5"/>
        </c:scaling>
        <c:delete val="0"/>
        <c:axPos val="b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Hospital Avg</a:t>
                </a:r>
              </a:p>
            </c:rich>
          </c:tx>
          <c:layout>
            <c:manualLayout>
              <c:xMode val="edge"/>
              <c:yMode val="edge"/>
              <c:x val="0.4223975567901414"/>
              <c:y val="0.9578865558277105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400544"/>
        <c:crosses val="autoZero"/>
        <c:crossBetween val="midCat"/>
      </c:valAx>
      <c:valAx>
        <c:axId val="1162400544"/>
        <c:scaling>
          <c:orientation val="minMax"/>
          <c:max val="5"/>
          <c:min val="-5"/>
        </c:scaling>
        <c:delete val="0"/>
        <c:axPos val="l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National Avg</a:t>
                </a:r>
              </a:p>
            </c:rich>
          </c:tx>
          <c:layout>
            <c:manualLayout>
              <c:xMode val="edge"/>
              <c:yMode val="edge"/>
              <c:x val="1.1137072990662985E-2"/>
              <c:y val="0.407723910345090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3981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How many SD away from Hospital &amp; National Average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'UK All Hospital Quadrant Data'!$G$1</c:f>
              <c:strCache>
                <c:ptCount val="1"/>
                <c:pt idx="0">
                  <c:v>SD away from National Average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F99BFDB3-1965-47EC-932C-D66AB02C1FE2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0077-451A-B222-06CB75D6B6A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'UK All Hospital Quadrant Data'!$F$2:$F$1467</c:f>
              <c:numCache>
                <c:formatCode>General</c:formatCode>
                <c:ptCount val="1"/>
                <c:pt idx="0">
                  <c:v>-1.22</c:v>
                </c:pt>
              </c:numCache>
            </c:numRef>
          </c:xVal>
          <c:yVal>
            <c:numRef>
              <c:f>'UK All Hospital Quadrant Data'!$G$2:$G$1467</c:f>
              <c:numCache>
                <c:formatCode>General</c:formatCode>
                <c:ptCount val="1"/>
                <c:pt idx="0">
                  <c:v>0.34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'UK All Hospital Quadrant Data'!$E$2:$E$1467</c15:f>
                <c15:dlblRangeCache>
                  <c:ptCount val="1"/>
                  <c:pt idx="0">
                    <c:v>M5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1-0077-451A-B222-06CB75D6B6A4}"/>
            </c:ext>
          </c:extLst>
        </c:ser>
        <c:dLbls>
          <c:dLblPos val="b"/>
          <c:showLegendKey val="0"/>
          <c:showVal val="1"/>
          <c:showCatName val="0"/>
          <c:showSerName val="0"/>
          <c:showPercent val="0"/>
          <c:showBubbleSize val="0"/>
        </c:dLbls>
        <c:axId val="1162398144"/>
        <c:axId val="1162400544"/>
      </c:scatterChart>
      <c:valAx>
        <c:axId val="1162398144"/>
        <c:scaling>
          <c:orientation val="minMax"/>
          <c:max val="5"/>
          <c:min val="-5"/>
        </c:scaling>
        <c:delete val="0"/>
        <c:axPos val="b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Hospital Avg</a:t>
                </a:r>
              </a:p>
            </c:rich>
          </c:tx>
          <c:layout>
            <c:manualLayout>
              <c:xMode val="edge"/>
              <c:yMode val="edge"/>
              <c:x val="0.4223975567901414"/>
              <c:y val="0.9578865558277105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400544"/>
        <c:crosses val="autoZero"/>
        <c:crossBetween val="midCat"/>
      </c:valAx>
      <c:valAx>
        <c:axId val="1162400544"/>
        <c:scaling>
          <c:orientation val="minMax"/>
          <c:max val="5"/>
          <c:min val="-5"/>
        </c:scaling>
        <c:delete val="0"/>
        <c:axPos val="l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National Avg</a:t>
                </a:r>
              </a:p>
            </c:rich>
          </c:tx>
          <c:layout>
            <c:manualLayout>
              <c:xMode val="edge"/>
              <c:yMode val="edge"/>
              <c:x val="1.1137072990662985E-2"/>
              <c:y val="0.407723910345090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3981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How many SD away from Hospital &amp; National Average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'UK All Hospital Quadrant Data'!$G$1</c:f>
              <c:strCache>
                <c:ptCount val="1"/>
                <c:pt idx="0">
                  <c:v>SD away from National Average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3727DF62-104C-47EC-864A-AE88DF9AEE1B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B0AE-460D-8177-7DBD1FD9565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'UK All Hospital Quadrant Data'!$F$2:$F$1467</c:f>
              <c:numCache>
                <c:formatCode>General</c:formatCode>
                <c:ptCount val="1"/>
                <c:pt idx="0">
                  <c:v>1.46</c:v>
                </c:pt>
              </c:numCache>
            </c:numRef>
          </c:xVal>
          <c:yVal>
            <c:numRef>
              <c:f>'UK All Hospital Quadrant Data'!$G$2:$G$1467</c:f>
              <c:numCache>
                <c:formatCode>General</c:formatCode>
                <c:ptCount val="1"/>
                <c:pt idx="0">
                  <c:v>-0.53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'UK All Hospital Quadrant Data'!$E$2:$E$1467</c15:f>
                <c15:dlblRangeCache>
                  <c:ptCount val="1"/>
                  <c:pt idx="0">
                    <c:v>M6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1-B0AE-460D-8177-7DBD1FD95650}"/>
            </c:ext>
          </c:extLst>
        </c:ser>
        <c:dLbls>
          <c:dLblPos val="b"/>
          <c:showLegendKey val="0"/>
          <c:showVal val="1"/>
          <c:showCatName val="0"/>
          <c:showSerName val="0"/>
          <c:showPercent val="0"/>
          <c:showBubbleSize val="0"/>
        </c:dLbls>
        <c:axId val="1162398144"/>
        <c:axId val="1162400544"/>
      </c:scatterChart>
      <c:valAx>
        <c:axId val="1162398144"/>
        <c:scaling>
          <c:orientation val="minMax"/>
          <c:max val="5"/>
          <c:min val="-5"/>
        </c:scaling>
        <c:delete val="0"/>
        <c:axPos val="b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Hospital Avg</a:t>
                </a:r>
              </a:p>
            </c:rich>
          </c:tx>
          <c:layout>
            <c:manualLayout>
              <c:xMode val="edge"/>
              <c:yMode val="edge"/>
              <c:x val="0.4223975567901414"/>
              <c:y val="0.9578865558277105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400544"/>
        <c:crosses val="autoZero"/>
        <c:crossBetween val="midCat"/>
      </c:valAx>
      <c:valAx>
        <c:axId val="1162400544"/>
        <c:scaling>
          <c:orientation val="minMax"/>
          <c:max val="5"/>
          <c:min val="-5"/>
        </c:scaling>
        <c:delete val="0"/>
        <c:axPos val="l"/>
        <c:majorGridlines>
          <c:spPr>
            <a:ln w="3175" cap="flat" cmpd="sng" algn="ctr">
              <a:solidFill>
                <a:schemeClr val="tx2">
                  <a:lumMod val="15000"/>
                  <a:lumOff val="8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SD from National Avg</a:t>
                </a:r>
              </a:p>
            </c:rich>
          </c:tx>
          <c:layout>
            <c:manualLayout>
              <c:xMode val="edge"/>
              <c:yMode val="edge"/>
              <c:x val="1.1137072990662985E-2"/>
              <c:y val="0.407723910345090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3981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13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14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15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16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17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24AFC-345B-FCD0-7A9F-BD96ECC243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912C75-0DA7-92FA-D96E-6D75ECEFB1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4AF9E2-8BC8-32B6-EB22-D26CF5ADC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247E-AD55-4D08-82A1-06A4B70149A6}" type="datetimeFigureOut">
              <a:rPr lang="en-US" smtClean="0"/>
              <a:t>06/19/2023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D5039A-7EBD-51E8-957E-391932093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595365-2BA8-F42E-0ED2-B6DFB5A3F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5115D-9C21-4B8C-8038-974B327A4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822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75E5D-50D3-0447-C9EE-29ACF1EE4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D88957-B8D2-C999-8638-F819EA707B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1B7544-444E-C1E2-7CA0-B41460F1A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247E-AD55-4D08-82A1-06A4B70149A6}" type="datetimeFigureOut">
              <a:rPr lang="en-US" smtClean="0"/>
              <a:t>06/19/2023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76C611-CAD0-5C2C-3D78-3D2FEE22D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7CEF2A-6238-71D0-51C4-0E24B9351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5115D-9C21-4B8C-8038-974B327A4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206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E5C04-B632-346D-8038-369FC10EA6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9F35C5-79F8-722F-EB86-DB64F2DE71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55DCF3-38AA-59EF-98F7-04DCCD5BB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247E-AD55-4D08-82A1-06A4B70149A6}" type="datetimeFigureOut">
              <a:rPr lang="en-US" smtClean="0"/>
              <a:t>06/19/2023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12B864-F5A9-A76D-CB5A-B6FE621DE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4E545E-ACE1-5816-51D4-00FA6CD16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5115D-9C21-4B8C-8038-974B327A4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117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61F82-B117-6C7F-3204-2DF17001E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43B68-2AAA-5BD2-70AB-C6DDE4AC4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CBEC1E-707A-2096-56DC-3B450C582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247E-AD55-4D08-82A1-06A4B70149A6}" type="datetimeFigureOut">
              <a:rPr lang="en-US" smtClean="0"/>
              <a:t>06/19/2023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25F71-881E-CEDC-F81A-AC15136A6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DF298C-8228-A9C5-73B8-CA7216A70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5115D-9C21-4B8C-8038-974B327A4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1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5C9D9-45E5-084D-FF9C-BCD4A5C6C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28D4FC-3B75-B906-4CF3-3B7978BB96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FFBC8F-C379-24C4-8017-EBAF75A11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247E-AD55-4D08-82A1-06A4B70149A6}" type="datetimeFigureOut">
              <a:rPr lang="en-US" smtClean="0"/>
              <a:t>06/19/2023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B7BA5F-A901-C78E-362B-3DD595F14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745092-16F3-B675-129C-C9E077150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5115D-9C21-4B8C-8038-974B327A4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527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EAE59-2790-50C9-AEEA-416BFBEE6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48E2B-B347-659E-52F0-BA633FF242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4B215C-93A3-2A01-2A9B-AC66CEE883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F24970-9402-0B58-630D-F5DE1F0AF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247E-AD55-4D08-82A1-06A4B70149A6}" type="datetimeFigureOut">
              <a:rPr lang="en-US" smtClean="0"/>
              <a:t>06/19/2023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B6A268-FC72-5F68-9636-307A169DE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BA756-CC9C-734B-6187-2B8E999BA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5115D-9C21-4B8C-8038-974B327A4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03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149F9-0140-ED65-3F6E-96FF5B337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1EB105-366F-F803-6C1F-DF252560A2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47BD7E-6BBA-0349-720B-3A8E29374F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FA3C69-BA85-B875-697C-27C5482E36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78BACC-612D-73A2-8276-7CA1D7E1EA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458F92-82EC-C17F-5053-1F35F248E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247E-AD55-4D08-82A1-06A4B70149A6}" type="datetimeFigureOut">
              <a:rPr lang="en-US" smtClean="0"/>
              <a:t>06/19/2023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AF1891-F604-C9B4-262D-2E872FBC8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3EE4DE-49EA-7E67-44A5-09B4B946D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5115D-9C21-4B8C-8038-974B327A4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143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FADB4-440F-BA49-1D68-DC3DA95F4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B6CD22-E481-9071-57B8-B4D42FAE7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247E-AD55-4D08-82A1-06A4B70149A6}" type="datetimeFigureOut">
              <a:rPr lang="en-US" smtClean="0"/>
              <a:t>06/19/2023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729620-2299-E919-B271-80A896C84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799D5F-2DA5-B713-A922-95A871CB5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5115D-9C21-4B8C-8038-974B327A4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383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E50C47-9267-EA26-3FC0-D23D43B53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247E-AD55-4D08-82A1-06A4B70149A6}" type="datetimeFigureOut">
              <a:rPr lang="en-US" smtClean="0"/>
              <a:t>06/19/2023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279E07-A0B4-3FBC-60D7-92F086BA4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E73E7E-DD2A-7FE4-6CF9-E08269624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5115D-9C21-4B8C-8038-974B327A4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740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2C00B-6793-C3C6-743B-EDE2382D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0B0103-D163-0A06-BE49-83C18EBD5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E98E8E-0D7D-6910-2018-FAA95C5134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EF4423-3A3F-2691-75B4-0EDD5A072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247E-AD55-4D08-82A1-06A4B70149A6}" type="datetimeFigureOut">
              <a:rPr lang="en-US" smtClean="0"/>
              <a:t>06/19/2023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478CE-2CC3-776C-DC24-8C11F43AA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B6131A-55B1-1285-9BC3-6AABC049F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5115D-9C21-4B8C-8038-974B327A4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629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8623C-1A03-15C0-D345-D83D45FF9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A968FA-827B-91A2-2CAF-1CDB923E16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DF0194-14B5-CFD4-216F-962E9EE8D4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3C6FC9-DAB2-214C-5440-1183B5847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247E-AD55-4D08-82A1-06A4B70149A6}" type="datetimeFigureOut">
              <a:rPr lang="en-US" smtClean="0"/>
              <a:t>06/19/2023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D34201-99BE-906A-C9F6-7C0657FEF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6FB76F-76C5-C6E2-9133-FDBEB13A9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5115D-9C21-4B8C-8038-974B327A4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28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ABE1BE-6D3A-35FA-AB6A-1392ADFED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975792-9246-9489-8BCA-59FC167EEB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C75D9-8E01-6899-3CDB-ADB4006C91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A3247E-AD55-4D08-82A1-06A4B70149A6}" type="datetimeFigureOut">
              <a:rPr lang="en-US" smtClean="0"/>
              <a:t>06/19/2023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ACA5F6-CF34-AB1E-33DE-4C894081D1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B279D-6A3E-F9AE-93D0-9A53450665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5115D-9C21-4B8C-8038-974B327A4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531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3678E-2A33-B080-6953-18F09F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b="1" i="0" u="none" strike="noStrike" kern="1200" dirty="0">
                <a:solidFill>
                  <a:srgbClr val="FFFFFF"/>
                </a:solidFill>
                <a:effectLst/>
                <a:highlight>
                  <a:srgbClr val="008080"/>
                </a:highlight>
                <a:latin typeface="+mj-lt"/>
                <a:ea typeface="+mj-ea"/>
                <a:cs typeface="+mj-cs"/>
              </a:rPr>
              <a:t>Northampton General Hospital NHS Trust</a:t>
            </a:r>
            <a:endParaRPr lang="en-US" sz="3700" b="1" kern="1200" dirty="0">
              <a:solidFill>
                <a:srgbClr val="FFFFFF"/>
              </a:solidFill>
              <a:highlight>
                <a:srgbClr val="008080"/>
              </a:highlight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FA63B-AB46-253C-2A53-3949E3BE8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41" y="954390"/>
            <a:ext cx="2919738" cy="1071909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All Metrices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DBFB20A-286C-4AF9-917C-BA9C41A161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53070485"/>
              </p:ext>
            </p:extLst>
          </p:nvPr>
        </p:nvGraphicFramePr>
        <p:xfrm>
          <a:off x="4502428" y="467208"/>
          <a:ext cx="7225748" cy="59235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890305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3678E-2A33-B080-6953-18F09F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b="1" i="0" u="none" strike="noStrike" kern="1200">
                <a:solidFill>
                  <a:srgbClr val="FFFFFF"/>
                </a:solidFill>
                <a:effectLst/>
                <a:highlight>
                  <a:srgbClr val="008080"/>
                </a:highlight>
                <a:latin typeface="+mj-lt"/>
                <a:ea typeface="+mj-ea"/>
                <a:cs typeface="+mj-cs"/>
              </a:rPr>
              <a:t>Northampton General Hospital NHS Trust</a:t>
            </a:r>
            <a:endParaRPr lang="en-US" sz="3700" b="1" kern="1200">
              <a:solidFill>
                <a:srgbClr val="FFFFFF"/>
              </a:solidFill>
              <a:highlight>
                <a:srgbClr val="008080"/>
              </a:highlight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FA63B-AB46-253C-2A53-3949E3BE8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42" y="1219200"/>
            <a:ext cx="2919738" cy="855406"/>
          </a:xfrm>
        </p:spPr>
        <p:txBody>
          <a:bodyPr vert="horz" lIns="91440" tIns="45720" rIns="91440" bIns="45720" numCol="1" rtlCol="0" anchor="b"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</a:rPr>
              <a:t>Decision to Admission over 12 Hours</a:t>
            </a:r>
            <a:endParaRPr lang="en-US" sz="2000" b="1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DBFB20A-286C-4AF9-917C-BA9C41A161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09210613"/>
              </p:ext>
            </p:extLst>
          </p:nvPr>
        </p:nvGraphicFramePr>
        <p:xfrm>
          <a:off x="4629703" y="884904"/>
          <a:ext cx="6775715" cy="48571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70521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3678E-2A33-B080-6953-18F09F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b="1" i="0" u="none" strike="noStrike" kern="1200">
                <a:solidFill>
                  <a:srgbClr val="FFFFFF"/>
                </a:solidFill>
                <a:effectLst/>
                <a:highlight>
                  <a:srgbClr val="008080"/>
                </a:highlight>
                <a:latin typeface="+mj-lt"/>
                <a:ea typeface="+mj-ea"/>
                <a:cs typeface="+mj-cs"/>
              </a:rPr>
              <a:t>Northampton General Hospital NHS Trust</a:t>
            </a:r>
            <a:endParaRPr lang="en-US" sz="3700" b="1" kern="1200">
              <a:solidFill>
                <a:srgbClr val="FFFFFF"/>
              </a:solidFill>
              <a:highlight>
                <a:srgbClr val="008080"/>
              </a:highlight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FA63B-AB46-253C-2A53-3949E3BE8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42" y="1219200"/>
            <a:ext cx="2919738" cy="855406"/>
          </a:xfrm>
        </p:spPr>
        <p:txBody>
          <a:bodyPr vert="horz" lIns="91440" tIns="45720" rIns="91440" bIns="45720" numCol="1" rtlCol="0" anchor="b">
            <a:normAutofit/>
          </a:bodyPr>
          <a:lstStyle/>
          <a:p>
            <a:pPr marL="0" indent="0">
              <a:buNone/>
            </a:pPr>
            <a:r>
              <a:rPr lang="en-US" sz="20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Daily Average Staff Absence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DBFB20A-286C-4AF9-917C-BA9C41A161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05795197"/>
              </p:ext>
            </p:extLst>
          </p:nvPr>
        </p:nvGraphicFramePr>
        <p:xfrm>
          <a:off x="4689987" y="983226"/>
          <a:ext cx="6587613" cy="5029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05424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3678E-2A33-B080-6953-18F09F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b="1" i="0" u="none" strike="noStrike" kern="1200">
                <a:solidFill>
                  <a:srgbClr val="FFFFFF"/>
                </a:solidFill>
                <a:effectLst/>
                <a:highlight>
                  <a:srgbClr val="008080"/>
                </a:highlight>
                <a:latin typeface="+mj-lt"/>
                <a:ea typeface="+mj-ea"/>
                <a:cs typeface="+mj-cs"/>
              </a:rPr>
              <a:t>Northampton General Hospital NHS Trust</a:t>
            </a:r>
            <a:endParaRPr lang="en-US" sz="3700" b="1" kern="1200">
              <a:solidFill>
                <a:srgbClr val="FFFFFF"/>
              </a:solidFill>
              <a:highlight>
                <a:srgbClr val="008080"/>
              </a:highlight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FA63B-AB46-253C-2A53-3949E3BE8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42" y="1219200"/>
            <a:ext cx="2919738" cy="855406"/>
          </a:xfrm>
        </p:spPr>
        <p:txBody>
          <a:bodyPr vert="horz" lIns="91440" tIns="45720" rIns="91440" bIns="45720" numCol="1" rtlCol="0" anchor="b">
            <a:normAutofit/>
          </a:bodyPr>
          <a:lstStyle/>
          <a:p>
            <a:pPr marL="0" indent="0">
              <a:buNone/>
            </a:pPr>
            <a:r>
              <a:rPr lang="en-US" sz="20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Arriving by Ambulance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DBFB20A-286C-4AF9-917C-BA9C41A161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2932377"/>
              </p:ext>
            </p:extLst>
          </p:nvPr>
        </p:nvGraphicFramePr>
        <p:xfrm>
          <a:off x="4601043" y="757084"/>
          <a:ext cx="6833873" cy="5081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742219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3678E-2A33-B080-6953-18F09F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b="1" i="0" u="none" strike="noStrike" kern="1200">
                <a:solidFill>
                  <a:srgbClr val="FFFFFF"/>
                </a:solidFill>
                <a:effectLst/>
                <a:highlight>
                  <a:srgbClr val="008080"/>
                </a:highlight>
                <a:latin typeface="+mj-lt"/>
                <a:ea typeface="+mj-ea"/>
                <a:cs typeface="+mj-cs"/>
              </a:rPr>
              <a:t>Northampton General Hospital NHS Trust</a:t>
            </a:r>
            <a:endParaRPr lang="en-US" sz="3700" b="1" kern="1200">
              <a:solidFill>
                <a:srgbClr val="FFFFFF"/>
              </a:solidFill>
              <a:highlight>
                <a:srgbClr val="008080"/>
              </a:highlight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FA63B-AB46-253C-2A53-3949E3BE8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41" y="1219200"/>
            <a:ext cx="3125377" cy="855406"/>
          </a:xfrm>
        </p:spPr>
        <p:txBody>
          <a:bodyPr vert="horz" lIns="91440" tIns="45720" rIns="91440" bIns="45720" numCol="1" rtlCol="0" anchor="b">
            <a:normAutofit/>
          </a:bodyPr>
          <a:lstStyle/>
          <a:p>
            <a:pPr marL="0" indent="0">
              <a:buNone/>
            </a:pPr>
            <a:r>
              <a:rPr lang="en-US" sz="20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Time lost to Ambulance Handover Delays (in Hours)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DBFB20A-286C-4AF9-917C-BA9C41A161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98998648"/>
              </p:ext>
            </p:extLst>
          </p:nvPr>
        </p:nvGraphicFramePr>
        <p:xfrm>
          <a:off x="4601043" y="837768"/>
          <a:ext cx="6930915" cy="50012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508315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3678E-2A33-B080-6953-18F09F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b="1" i="0" u="none" strike="noStrike" kern="1200">
                <a:solidFill>
                  <a:srgbClr val="FFFFFF"/>
                </a:solidFill>
                <a:effectLst/>
                <a:highlight>
                  <a:srgbClr val="008080"/>
                </a:highlight>
                <a:latin typeface="+mj-lt"/>
                <a:ea typeface="+mj-ea"/>
                <a:cs typeface="+mj-cs"/>
              </a:rPr>
              <a:t>Northampton General Hospital NHS Trust</a:t>
            </a:r>
            <a:endParaRPr lang="en-US" sz="3700" b="1" kern="1200">
              <a:solidFill>
                <a:srgbClr val="FFFFFF"/>
              </a:solidFill>
              <a:highlight>
                <a:srgbClr val="008080"/>
              </a:highlight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FA63B-AB46-253C-2A53-3949E3BE8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41" y="1219200"/>
            <a:ext cx="3125377" cy="855406"/>
          </a:xfrm>
        </p:spPr>
        <p:txBody>
          <a:bodyPr vert="horz" lIns="91440" tIns="45720" rIns="91440" bIns="45720" numCol="1" rtlCol="0" anchor="b">
            <a:normAutofit lnSpcReduction="10000"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</a:rPr>
              <a:t>Daily Average Patients who no longer Meet the Criteria to Reside</a:t>
            </a:r>
            <a:endParaRPr lang="en-US" sz="2000" b="1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DBFB20A-286C-4AF9-917C-BA9C41A161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10901084"/>
              </p:ext>
            </p:extLst>
          </p:nvPr>
        </p:nvGraphicFramePr>
        <p:xfrm>
          <a:off x="4601043" y="934065"/>
          <a:ext cx="6930916" cy="5181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00509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3678E-2A33-B080-6953-18F09F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b="1" i="0" u="none" strike="noStrike" kern="1200">
                <a:solidFill>
                  <a:srgbClr val="FFFFFF"/>
                </a:solidFill>
                <a:effectLst/>
                <a:highlight>
                  <a:srgbClr val="008080"/>
                </a:highlight>
                <a:latin typeface="+mj-lt"/>
                <a:ea typeface="+mj-ea"/>
                <a:cs typeface="+mj-cs"/>
              </a:rPr>
              <a:t>Northampton General Hospital NHS Trust</a:t>
            </a:r>
            <a:endParaRPr lang="en-US" sz="3700" b="1" kern="1200">
              <a:solidFill>
                <a:srgbClr val="FFFFFF"/>
              </a:solidFill>
              <a:highlight>
                <a:srgbClr val="008080"/>
              </a:highlight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FA63B-AB46-253C-2A53-3949E3BE8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41" y="1219200"/>
            <a:ext cx="3125377" cy="855406"/>
          </a:xfrm>
        </p:spPr>
        <p:txBody>
          <a:bodyPr vert="horz" lIns="91440" tIns="45720" rIns="91440" bIns="45720" numCol="1" rtlCol="0" anchor="b">
            <a:normAutofit/>
          </a:bodyPr>
          <a:lstStyle/>
          <a:p>
            <a:pPr marL="0" indent="0">
              <a:buNone/>
            </a:pPr>
            <a:r>
              <a:rPr lang="en-US" sz="20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Daily Average Bed Occupancy &gt; 7 Days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DBFB20A-286C-4AF9-917C-BA9C41A161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64311369"/>
              </p:ext>
            </p:extLst>
          </p:nvPr>
        </p:nvGraphicFramePr>
        <p:xfrm>
          <a:off x="4560460" y="865239"/>
          <a:ext cx="7174337" cy="51473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389545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3678E-2A33-B080-6953-18F09F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b="1" i="0" u="none" strike="noStrike" kern="1200">
                <a:solidFill>
                  <a:srgbClr val="FFFFFF"/>
                </a:solidFill>
                <a:effectLst/>
                <a:highlight>
                  <a:srgbClr val="008080"/>
                </a:highlight>
                <a:latin typeface="+mj-lt"/>
                <a:ea typeface="+mj-ea"/>
                <a:cs typeface="+mj-cs"/>
              </a:rPr>
              <a:t>Northampton General Hospital NHS Trust</a:t>
            </a:r>
            <a:endParaRPr lang="en-US" sz="3700" b="1" kern="1200">
              <a:solidFill>
                <a:srgbClr val="FFFFFF"/>
              </a:solidFill>
              <a:highlight>
                <a:srgbClr val="008080"/>
              </a:highlight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FA63B-AB46-253C-2A53-3949E3BE8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41" y="1219200"/>
            <a:ext cx="3125377" cy="855406"/>
          </a:xfrm>
        </p:spPr>
        <p:txBody>
          <a:bodyPr vert="horz" lIns="91440" tIns="45720" rIns="91440" bIns="45720" numCol="1" rtlCol="0" anchor="b">
            <a:normAutofit/>
          </a:bodyPr>
          <a:lstStyle/>
          <a:p>
            <a:pPr marL="0" indent="0">
              <a:buNone/>
            </a:pPr>
            <a:r>
              <a:rPr lang="en-US" sz="20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Daily Average Bed Occupancy &gt; 14 Days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DBFB20A-286C-4AF9-917C-BA9C41A161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31461304"/>
              </p:ext>
            </p:extLst>
          </p:nvPr>
        </p:nvGraphicFramePr>
        <p:xfrm>
          <a:off x="4495807" y="993058"/>
          <a:ext cx="7036152" cy="48459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075366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3678E-2A33-B080-6953-18F09F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b="1" i="0" u="none" strike="noStrike" kern="1200" dirty="0">
                <a:solidFill>
                  <a:srgbClr val="FFFFFF"/>
                </a:solidFill>
                <a:effectLst/>
                <a:highlight>
                  <a:srgbClr val="008080"/>
                </a:highlight>
                <a:latin typeface="+mj-lt"/>
                <a:ea typeface="+mj-ea"/>
                <a:cs typeface="+mj-cs"/>
              </a:rPr>
              <a:t>Northampton General Hospital NHS Trust</a:t>
            </a:r>
            <a:endParaRPr lang="en-US" sz="3700" b="1" kern="1200" dirty="0">
              <a:solidFill>
                <a:srgbClr val="FFFFFF"/>
              </a:solidFill>
              <a:highlight>
                <a:srgbClr val="008080"/>
              </a:highlight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FA63B-AB46-253C-2A53-3949E3BE8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41" y="1219200"/>
            <a:ext cx="3125377" cy="855406"/>
          </a:xfrm>
        </p:spPr>
        <p:txBody>
          <a:bodyPr vert="horz" lIns="91440" tIns="45720" rIns="91440" bIns="45720" numCol="1" rtlCol="0" anchor="b">
            <a:normAutofit/>
          </a:bodyPr>
          <a:lstStyle/>
          <a:p>
            <a:pPr marL="0" indent="0">
              <a:buNone/>
            </a:pPr>
            <a:r>
              <a:rPr lang="en-US" sz="20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Daily Average Bed Occupancy &gt; </a:t>
            </a:r>
            <a:r>
              <a:rPr lang="en-US" sz="2000" b="1" dirty="0">
                <a:solidFill>
                  <a:srgbClr val="FFFFFF"/>
                </a:solidFill>
              </a:rPr>
              <a:t>21</a:t>
            </a:r>
            <a:r>
              <a:rPr lang="en-US" sz="20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Days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DBFB20A-286C-4AF9-917C-BA9C41A161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86371112"/>
              </p:ext>
            </p:extLst>
          </p:nvPr>
        </p:nvGraphicFramePr>
        <p:xfrm>
          <a:off x="4601043" y="875072"/>
          <a:ext cx="7133754" cy="51375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09908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3678E-2A33-B080-6953-18F09F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b="1" i="0" u="none" strike="noStrike" kern="1200">
                <a:solidFill>
                  <a:srgbClr val="FFFFFF"/>
                </a:solidFill>
                <a:effectLst/>
                <a:highlight>
                  <a:srgbClr val="008080"/>
                </a:highlight>
                <a:latin typeface="+mj-lt"/>
                <a:ea typeface="+mj-ea"/>
                <a:cs typeface="+mj-cs"/>
              </a:rPr>
              <a:t>Northampton General Hospital NHS Trust</a:t>
            </a:r>
            <a:endParaRPr lang="en-US" sz="3700" b="1" kern="1200">
              <a:solidFill>
                <a:srgbClr val="FFFFFF"/>
              </a:solidFill>
              <a:highlight>
                <a:srgbClr val="008080"/>
              </a:highlight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FA63B-AB46-253C-2A53-3949E3BE8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42" y="1219200"/>
            <a:ext cx="2919738" cy="855406"/>
          </a:xfrm>
        </p:spPr>
        <p:txBody>
          <a:bodyPr vert="horz" lIns="91440" tIns="45720" rIns="91440" bIns="45720" numCol="1" rtlCol="0" anchor="b"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</a:rPr>
              <a:t>Daily</a:t>
            </a:r>
            <a:r>
              <a:rPr lang="en-US" sz="20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Metrices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DDBFB20A-286C-4AF9-917C-BA9C41A161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02461283"/>
              </p:ext>
            </p:extLst>
          </p:nvPr>
        </p:nvGraphicFramePr>
        <p:xfrm>
          <a:off x="4709592" y="662067"/>
          <a:ext cx="6822366" cy="55338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24025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3678E-2A33-B080-6953-18F09F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b="1" i="0" u="none" strike="noStrike" kern="1200">
                <a:solidFill>
                  <a:srgbClr val="FFFFFF"/>
                </a:solidFill>
                <a:effectLst/>
                <a:highlight>
                  <a:srgbClr val="008080"/>
                </a:highlight>
                <a:latin typeface="+mj-lt"/>
                <a:ea typeface="+mj-ea"/>
                <a:cs typeface="+mj-cs"/>
              </a:rPr>
              <a:t>Northampton General Hospital NHS Trust</a:t>
            </a:r>
            <a:endParaRPr lang="en-US" sz="3700" b="1" kern="1200">
              <a:solidFill>
                <a:srgbClr val="FFFFFF"/>
              </a:solidFill>
              <a:highlight>
                <a:srgbClr val="008080"/>
              </a:highlight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FA63B-AB46-253C-2A53-3949E3BE8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42" y="1219200"/>
            <a:ext cx="2919738" cy="855406"/>
          </a:xfrm>
        </p:spPr>
        <p:txBody>
          <a:bodyPr vert="horz" lIns="91440" tIns="45720" rIns="91440" bIns="45720" numCol="1" rtlCol="0" anchor="b"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</a:rPr>
              <a:t>Monthly</a:t>
            </a:r>
            <a:r>
              <a:rPr lang="en-US" sz="20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Metrices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DDBFB20A-286C-4AF9-917C-BA9C41A161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58241086"/>
              </p:ext>
            </p:extLst>
          </p:nvPr>
        </p:nvGraphicFramePr>
        <p:xfrm>
          <a:off x="4755632" y="747155"/>
          <a:ext cx="6776326" cy="53488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6243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3678E-2A33-B080-6953-18F09F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b="1" i="0" u="none" strike="noStrike" kern="1200">
                <a:solidFill>
                  <a:srgbClr val="FFFFFF"/>
                </a:solidFill>
                <a:effectLst/>
                <a:highlight>
                  <a:srgbClr val="008080"/>
                </a:highlight>
                <a:latin typeface="+mj-lt"/>
                <a:ea typeface="+mj-ea"/>
                <a:cs typeface="+mj-cs"/>
              </a:rPr>
              <a:t>Northampton General Hospital NHS Trust</a:t>
            </a:r>
            <a:endParaRPr lang="en-US" sz="3700" b="1" kern="1200">
              <a:solidFill>
                <a:srgbClr val="FFFFFF"/>
              </a:solidFill>
              <a:highlight>
                <a:srgbClr val="008080"/>
              </a:highlight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FA63B-AB46-253C-2A53-3949E3BE8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42" y="1219200"/>
            <a:ext cx="2919738" cy="855406"/>
          </a:xfrm>
        </p:spPr>
        <p:txBody>
          <a:bodyPr vert="horz" lIns="91440" tIns="45720" rIns="91440" bIns="45720" numCol="1" rtlCol="0" anchor="b"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</a:rPr>
              <a:t>Attendance &amp; Emergency Admission Under Type 1</a:t>
            </a:r>
            <a:endParaRPr lang="en-US" sz="2000" b="1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DDBFB20A-286C-4AF9-917C-BA9C41A161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772566"/>
              </p:ext>
            </p:extLst>
          </p:nvPr>
        </p:nvGraphicFramePr>
        <p:xfrm>
          <a:off x="4601043" y="993058"/>
          <a:ext cx="6930915" cy="50195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55130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3678E-2A33-B080-6953-18F09F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b="1" i="0" u="none" strike="noStrike" kern="1200">
                <a:solidFill>
                  <a:srgbClr val="FFFFFF"/>
                </a:solidFill>
                <a:effectLst/>
                <a:highlight>
                  <a:srgbClr val="008080"/>
                </a:highlight>
                <a:latin typeface="+mj-lt"/>
                <a:ea typeface="+mj-ea"/>
                <a:cs typeface="+mj-cs"/>
              </a:rPr>
              <a:t>Northampton General Hospital NHS Trust</a:t>
            </a:r>
            <a:endParaRPr lang="en-US" sz="3700" b="1" kern="1200">
              <a:solidFill>
                <a:srgbClr val="FFFFFF"/>
              </a:solidFill>
              <a:highlight>
                <a:srgbClr val="008080"/>
              </a:highlight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FA63B-AB46-253C-2A53-3949E3BE8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42" y="1219200"/>
            <a:ext cx="2919738" cy="855406"/>
          </a:xfrm>
        </p:spPr>
        <p:txBody>
          <a:bodyPr vert="horz" lIns="91440" tIns="45720" rIns="91440" bIns="45720" numCol="1" rtlCol="0" anchor="b"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</a:rPr>
              <a:t>Attendance under 4 Hours to Admission, Transfer or Discharge under Type 1</a:t>
            </a:r>
            <a:endParaRPr lang="en-US" sz="2000" b="1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DBFB20A-286C-4AF9-917C-BA9C41A161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32675055"/>
              </p:ext>
            </p:extLst>
          </p:nvPr>
        </p:nvGraphicFramePr>
        <p:xfrm>
          <a:off x="4601042" y="894735"/>
          <a:ext cx="6765047" cy="49442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56490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3678E-2A33-B080-6953-18F09F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b="1" i="0" u="none" strike="noStrike" kern="1200">
                <a:solidFill>
                  <a:srgbClr val="FFFFFF"/>
                </a:solidFill>
                <a:effectLst/>
                <a:highlight>
                  <a:srgbClr val="008080"/>
                </a:highlight>
                <a:latin typeface="+mj-lt"/>
                <a:ea typeface="+mj-ea"/>
                <a:cs typeface="+mj-cs"/>
              </a:rPr>
              <a:t>Northampton General Hospital NHS Trust</a:t>
            </a:r>
            <a:endParaRPr lang="en-US" sz="3700" b="1" kern="1200">
              <a:solidFill>
                <a:srgbClr val="FFFFFF"/>
              </a:solidFill>
              <a:highlight>
                <a:srgbClr val="008080"/>
              </a:highlight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FA63B-AB46-253C-2A53-3949E3BE8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42" y="1219200"/>
            <a:ext cx="2919738" cy="855406"/>
          </a:xfrm>
        </p:spPr>
        <p:txBody>
          <a:bodyPr vert="horz" lIns="91440" tIns="45720" rIns="91440" bIns="45720" numCol="1" rtlCol="0" anchor="b"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</a:rPr>
              <a:t>Attendance over 4 Hours to Admission, Transfer or Discharge under Type 1</a:t>
            </a:r>
            <a:endParaRPr lang="en-US" sz="2000" b="1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DBFB20A-286C-4AF9-917C-BA9C41A161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1337865"/>
              </p:ext>
            </p:extLst>
          </p:nvPr>
        </p:nvGraphicFramePr>
        <p:xfrm>
          <a:off x="4840237" y="1155858"/>
          <a:ext cx="6132563" cy="44386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21668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3678E-2A33-B080-6953-18F09F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b="1" i="0" u="none" strike="noStrike" kern="1200">
                <a:solidFill>
                  <a:srgbClr val="FFFFFF"/>
                </a:solidFill>
                <a:effectLst/>
                <a:highlight>
                  <a:srgbClr val="008080"/>
                </a:highlight>
                <a:latin typeface="+mj-lt"/>
                <a:ea typeface="+mj-ea"/>
                <a:cs typeface="+mj-cs"/>
              </a:rPr>
              <a:t>Northampton General Hospital NHS Trust</a:t>
            </a:r>
            <a:endParaRPr lang="en-US" sz="3700" b="1" kern="1200">
              <a:solidFill>
                <a:srgbClr val="FFFFFF"/>
              </a:solidFill>
              <a:highlight>
                <a:srgbClr val="008080"/>
              </a:highlight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FA63B-AB46-253C-2A53-3949E3BE8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42" y="1219200"/>
            <a:ext cx="2919738" cy="855406"/>
          </a:xfrm>
        </p:spPr>
        <p:txBody>
          <a:bodyPr vert="horz" lIns="91440" tIns="45720" rIns="91440" bIns="45720" numCol="1" rtlCol="0" anchor="b"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</a:rPr>
              <a:t>Emergency Admission via Type 1</a:t>
            </a:r>
            <a:endParaRPr lang="en-US" sz="2000" b="1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DDBFB20A-286C-4AF9-917C-BA9C41A161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2993435"/>
              </p:ext>
            </p:extLst>
          </p:nvPr>
        </p:nvGraphicFramePr>
        <p:xfrm>
          <a:off x="4504385" y="875071"/>
          <a:ext cx="7230412" cy="51375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1050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3678E-2A33-B080-6953-18F09F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b="1" i="0" u="none" strike="noStrike" kern="1200">
                <a:solidFill>
                  <a:srgbClr val="FFFFFF"/>
                </a:solidFill>
                <a:effectLst/>
                <a:highlight>
                  <a:srgbClr val="008080"/>
                </a:highlight>
                <a:latin typeface="+mj-lt"/>
                <a:ea typeface="+mj-ea"/>
                <a:cs typeface="+mj-cs"/>
              </a:rPr>
              <a:t>Northampton General Hospital NHS Trust</a:t>
            </a:r>
            <a:endParaRPr lang="en-US" sz="3700" b="1" kern="1200">
              <a:solidFill>
                <a:srgbClr val="FFFFFF"/>
              </a:solidFill>
              <a:highlight>
                <a:srgbClr val="008080"/>
              </a:highlight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FA63B-AB46-253C-2A53-3949E3BE8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42" y="1219200"/>
            <a:ext cx="2919738" cy="855406"/>
          </a:xfrm>
        </p:spPr>
        <p:txBody>
          <a:bodyPr vert="horz" lIns="91440" tIns="45720" rIns="91440" bIns="45720" numCol="1" rtlCol="0" anchor="b"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</a:rPr>
              <a:t>Emergency Admission not via Type 1</a:t>
            </a:r>
            <a:endParaRPr lang="en-US" sz="2000" b="1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DBFB20A-286C-4AF9-917C-BA9C41A161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3866912"/>
              </p:ext>
            </p:extLst>
          </p:nvPr>
        </p:nvGraphicFramePr>
        <p:xfrm>
          <a:off x="4601043" y="1002890"/>
          <a:ext cx="6930915" cy="51029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32225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3678E-2A33-B080-6953-18F09F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b="1" i="0" u="none" strike="noStrike" kern="1200">
                <a:solidFill>
                  <a:srgbClr val="FFFFFF"/>
                </a:solidFill>
                <a:effectLst/>
                <a:highlight>
                  <a:srgbClr val="008080"/>
                </a:highlight>
                <a:latin typeface="+mj-lt"/>
                <a:ea typeface="+mj-ea"/>
                <a:cs typeface="+mj-cs"/>
              </a:rPr>
              <a:t>Northampton General Hospital NHS Trust</a:t>
            </a:r>
            <a:endParaRPr lang="en-US" sz="3700" b="1" kern="1200">
              <a:solidFill>
                <a:srgbClr val="FFFFFF"/>
              </a:solidFill>
              <a:highlight>
                <a:srgbClr val="008080"/>
              </a:highlight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FA63B-AB46-253C-2A53-3949E3BE8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42" y="1219200"/>
            <a:ext cx="2919738" cy="855406"/>
          </a:xfrm>
        </p:spPr>
        <p:txBody>
          <a:bodyPr vert="horz" lIns="91440" tIns="45720" rIns="91440" bIns="45720" numCol="1" rtlCol="0" anchor="b"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</a:rPr>
              <a:t>Decision to Admission between 4 to 12 Hours</a:t>
            </a:r>
            <a:endParaRPr lang="en-US" sz="2000" b="1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DBFB20A-286C-4AF9-917C-BA9C41A161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109942"/>
              </p:ext>
            </p:extLst>
          </p:nvPr>
        </p:nvGraphicFramePr>
        <p:xfrm>
          <a:off x="4870987" y="776748"/>
          <a:ext cx="6740909" cy="50622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824255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487</Words>
  <Application>Microsoft Office PowerPoint</Application>
  <PresentationFormat>Widescreen</PresentationFormat>
  <Paragraphs>85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Northampton General Hospital NHS Trust</vt:lpstr>
      <vt:lpstr>Northampton General Hospital NHS Trust</vt:lpstr>
      <vt:lpstr>Northampton General Hospital NHS Trust</vt:lpstr>
      <vt:lpstr>Northampton General Hospital NHS Trust</vt:lpstr>
      <vt:lpstr>Northampton General Hospital NHS Trust</vt:lpstr>
      <vt:lpstr>Northampton General Hospital NHS Trust</vt:lpstr>
      <vt:lpstr>Northampton General Hospital NHS Trust</vt:lpstr>
      <vt:lpstr>Northampton General Hospital NHS Trust</vt:lpstr>
      <vt:lpstr>Northampton General Hospital NHS Trust</vt:lpstr>
      <vt:lpstr>Northampton General Hospital NHS Trust</vt:lpstr>
      <vt:lpstr>Northampton General Hospital NHS Trust</vt:lpstr>
      <vt:lpstr>Northampton General Hospital NHS Trust</vt:lpstr>
      <vt:lpstr>Northampton General Hospital NHS Trust</vt:lpstr>
      <vt:lpstr>Northampton General Hospital NHS Trust</vt:lpstr>
      <vt:lpstr>Northampton General Hospital NHS Trust</vt:lpstr>
      <vt:lpstr>Northampton General Hospital NHS Trust</vt:lpstr>
      <vt:lpstr>Northampton General Hospital NHS Trust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Northampton General Hospital NHS Trust</dc:title>
  <dc:creator>Shabbir Hossain</dc:creator>
  <cp:lastModifiedBy>Shabbir Hossain</cp:lastModifiedBy>
  <cp:revision>8</cp:revision>
  <dcterms:created xsi:type="dcterms:W3CDTF">2023-06-19T08:26:28Z</dcterms:created>
  <dcterms:modified xsi:type="dcterms:W3CDTF">2023-06-19T09:16:20Z</dcterms:modified>
</cp:coreProperties>
</file>

<file path=docProps/thumbnail.jpeg>
</file>